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59" r:id="rId3"/>
    <p:sldId id="260" r:id="rId4"/>
    <p:sldId id="258" r:id="rId5"/>
    <p:sldId id="262" r:id="rId6"/>
    <p:sldId id="263" r:id="rId7"/>
    <p:sldId id="264" r:id="rId8"/>
    <p:sldId id="266" r:id="rId9"/>
    <p:sldId id="267" r:id="rId10"/>
    <p:sldId id="269" r:id="rId11"/>
    <p:sldId id="268" r:id="rId12"/>
    <p:sldId id="270" r:id="rId13"/>
    <p:sldId id="290" r:id="rId14"/>
    <p:sldId id="271" r:id="rId15"/>
    <p:sldId id="272" r:id="rId16"/>
    <p:sldId id="274" r:id="rId17"/>
    <p:sldId id="273" r:id="rId18"/>
    <p:sldId id="276" r:id="rId19"/>
    <p:sldId id="278" r:id="rId20"/>
    <p:sldId id="280" r:id="rId21"/>
    <p:sldId id="279" r:id="rId22"/>
    <p:sldId id="265" r:id="rId23"/>
    <p:sldId id="287" r:id="rId24"/>
    <p:sldId id="275" r:id="rId25"/>
    <p:sldId id="281" r:id="rId26"/>
    <p:sldId id="282" r:id="rId27"/>
    <p:sldId id="283" r:id="rId28"/>
    <p:sldId id="257" r:id="rId29"/>
    <p:sldId id="284" r:id="rId30"/>
    <p:sldId id="288" r:id="rId31"/>
    <p:sldId id="285" r:id="rId32"/>
    <p:sldId id="286" r:id="rId33"/>
    <p:sldId id="289" r:id="rId34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5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KRIAD001\MST01$\Els&#228;kerhetsverket\PS\Verksamhet\Uppf&#246;ljning\&#197;rsredovisning%202007\Els&#228;kerhet\Sammanst&#228;llning%20&#197;R%202007%20LVD%20EMC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v-SE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60519001123523E-2"/>
          <c:y val="7.2444187367267515E-2"/>
          <c:w val="0.90129592260809166"/>
          <c:h val="0.83668530753940595"/>
        </c:manualLayout>
      </c:layout>
      <c:lineChart>
        <c:grouping val="stacked"/>
        <c:ser>
          <c:idx val="0"/>
          <c:order val="0"/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sv-SE"/>
              </a:p>
            </c:txPr>
            <c:showVal val="1"/>
          </c:dLbls>
          <c:cat>
            <c:numRef>
              <c:f>'FF-kurva'!$B$3:$N$3</c:f>
              <c:numCache>
                <c:formatCode>General</c:formatCode>
                <c:ptCount val="1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</c:numCache>
            </c:numRef>
          </c:cat>
          <c:val>
            <c:numRef>
              <c:f>'FF-kurva'!$B$4:$N$4</c:f>
              <c:numCache>
                <c:formatCode>0%</c:formatCode>
                <c:ptCount val="13"/>
                <c:pt idx="0">
                  <c:v>0.38000000000000045</c:v>
                </c:pt>
                <c:pt idx="1">
                  <c:v>0.37000000000000038</c:v>
                </c:pt>
                <c:pt idx="2">
                  <c:v>0.42000000000000032</c:v>
                </c:pt>
                <c:pt idx="3">
                  <c:v>0.35000000000000031</c:v>
                </c:pt>
                <c:pt idx="4">
                  <c:v>0.41000000000000031</c:v>
                </c:pt>
                <c:pt idx="5">
                  <c:v>0.37000000000000038</c:v>
                </c:pt>
                <c:pt idx="6">
                  <c:v>0.34000000000000036</c:v>
                </c:pt>
                <c:pt idx="7">
                  <c:v>0.32000000000000045</c:v>
                </c:pt>
                <c:pt idx="8">
                  <c:v>0.28000000000000008</c:v>
                </c:pt>
                <c:pt idx="9">
                  <c:v>0.31000000000000039</c:v>
                </c:pt>
                <c:pt idx="10">
                  <c:v>0.31000000000000039</c:v>
                </c:pt>
                <c:pt idx="11">
                  <c:v>0.25</c:v>
                </c:pt>
                <c:pt idx="12">
                  <c:v>0.22000000000000011</c:v>
                </c:pt>
              </c:numCache>
            </c:numRef>
          </c:val>
        </c:ser>
        <c:dLbls>
          <c:showVal val="1"/>
        </c:dLbls>
        <c:marker val="1"/>
        <c:axId val="67786240"/>
        <c:axId val="67787776"/>
      </c:lineChart>
      <c:catAx>
        <c:axId val="67786240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sv-SE"/>
          </a:p>
        </c:txPr>
        <c:crossAx val="67787776"/>
        <c:crosses val="autoZero"/>
        <c:auto val="1"/>
        <c:lblAlgn val="ctr"/>
        <c:lblOffset val="100"/>
        <c:tickLblSkip val="1"/>
        <c:tickMarkSkip val="1"/>
      </c:catAx>
      <c:valAx>
        <c:axId val="6778777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sv-SE"/>
          </a:p>
        </c:txPr>
        <c:crossAx val="67786240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zero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sv-SE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endParaRPr lang="sv-SE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fld id="{4CB9DFCD-AF1D-4F46-A0E4-09509C1EF2F3}" type="datetimeFigureOut">
              <a:rPr lang="sv-SE"/>
              <a:pPr/>
              <a:t>2009-09-03</a:t>
            </a:fld>
            <a:endParaRPr lang="sv-SE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endParaRPr lang="sv-SE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fld id="{4E5C7629-D668-46C8-9164-35A78672F50F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C7629-D668-46C8-9164-35A78672F50F}" type="slidenum">
              <a:rPr lang="sv-SE" smtClean="0"/>
              <a:pPr/>
              <a:t>5</a:t>
            </a:fld>
            <a:endParaRPr 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C7629-D668-46C8-9164-35A78672F50F}" type="slidenum">
              <a:rPr lang="sv-SE" smtClean="0"/>
              <a:pPr/>
              <a:t>6</a:t>
            </a:fld>
            <a:endParaRPr lang="sv-S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C7629-D668-46C8-9164-35A78672F50F}" type="slidenum">
              <a:rPr lang="sv-SE" smtClean="0"/>
              <a:pPr/>
              <a:t>9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sv-SE" smtClean="0"/>
              <a:t>Klicka här för att ändra format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sv-SE" smtClean="0"/>
              <a:t>Klicka här för att ändra format på underrubrik i bakgrunden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007B993-EB33-47B3-99EE-A4EF00664557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88C995-53E2-440B-99D6-5944B54DB361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BBD439-8CA3-4207-A376-F5449AFF2AB2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81A8F0-E91E-497E-A47D-FA86D69872EF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Rubrik, innehåll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BFEDE8-EAC3-4899-BD6B-E413B3A37B0B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2F221F-E02D-4BE0-85DF-916B3A1DD6BE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FB279C-1A88-4C3E-A777-641580BB57A5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1C275-1F89-4C7A-AA48-54272B2390B6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382D0-7ED3-4633-9441-169E00E9EF53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BF6AE-4FA4-490A-82D2-661E23632867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654B86-6896-4D82-A88B-B6DF8C280B56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A3D7C0-335C-438A-AF4A-CDD6BB00D9CB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AD0E14-F1C6-4319-8EE1-5EA74423A686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7D89BC8-3720-492A-A9BC-7E59972E1CFD}" type="datetime1">
              <a:rPr lang="sv-SE" smtClean="0"/>
              <a:pPr/>
              <a:t>2009-09-03</a:t>
            </a:fld>
            <a:endParaRPr lang="sv-S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00563" y="6308725"/>
            <a:ext cx="43926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retti.se/z5920cp" TargetMode="External"/><Relationship Id="rId13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12" Type="http://schemas.openxmlformats.org/officeDocument/2006/relationships/hyperlink" Target="http://www.tretti.se/d300" TargetMode="External"/><Relationship Id="rId2" Type="http://schemas.openxmlformats.org/officeDocument/2006/relationships/hyperlink" Target="http://www.tretti.se/ktr_15v2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biltema.se/products/productlist.asp?iSecId=620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hyperlink" Target="http://www.tretti.se/pc8500" TargetMode="External"/><Relationship Id="rId4" Type="http://schemas.openxmlformats.org/officeDocument/2006/relationships/hyperlink" Target="http://www.biltema.se/products/productlist.asp?iSecId=1039" TargetMode="External"/><Relationship Id="rId9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enterprise/newapproach/standardization/harmstds/reflist/lvd.html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i="1" dirty="0"/>
              <a:t>General principles for European market surveillance and their application in one member state (Sweden</a:t>
            </a:r>
            <a:r>
              <a:rPr lang="en-US" sz="2400" i="1" dirty="0" smtClean="0"/>
              <a:t>).</a:t>
            </a:r>
            <a:endParaRPr lang="sv-S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" y="104794"/>
            <a:ext cx="7372350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06" y="71414"/>
            <a:ext cx="3286148" cy="1643074"/>
          </a:xfrm>
        </p:spPr>
        <p:txBody>
          <a:bodyPr/>
          <a:lstStyle/>
          <a:p>
            <a:pPr eaLnBrk="1" hangingPunct="1"/>
            <a:r>
              <a:rPr lang="en-GB" sz="2800" b="1" smtClean="0">
                <a:latin typeface="Arial Black" pitchFamily="34" charset="0"/>
              </a:rPr>
              <a:t>PROCEDURE FOR ADOPTION OF DIRECTIVES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NEW APPROACH DIRECTIVES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1600200"/>
            <a:ext cx="793115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800" dirty="0" smtClean="0"/>
              <a:t>There are 25 new approach directives</a:t>
            </a:r>
          </a:p>
          <a:p>
            <a:pPr>
              <a:lnSpc>
                <a:spcPct val="150000"/>
              </a:lnSpc>
            </a:pPr>
            <a:r>
              <a:rPr lang="en-GB" sz="2800" dirty="0" smtClean="0"/>
              <a:t>From a manufacturers point of view:</a:t>
            </a:r>
          </a:p>
          <a:p>
            <a:pPr lvl="1"/>
            <a:r>
              <a:rPr lang="en-GB" sz="2400" dirty="0" smtClean="0"/>
              <a:t>CE-marking is mandatory</a:t>
            </a:r>
          </a:p>
          <a:p>
            <a:pPr lvl="1"/>
            <a:r>
              <a:rPr lang="en-GB" sz="2400" dirty="0" smtClean="0"/>
              <a:t>Declaration of Conformity (</a:t>
            </a:r>
            <a:r>
              <a:rPr lang="en-GB" sz="2400" dirty="0" err="1" smtClean="0"/>
              <a:t>DoC</a:t>
            </a:r>
            <a:r>
              <a:rPr lang="en-GB" sz="2400" dirty="0" smtClean="0"/>
              <a:t>) is mandatory</a:t>
            </a:r>
          </a:p>
          <a:p>
            <a:pPr lvl="1"/>
            <a:r>
              <a:rPr lang="en-GB" sz="2400" dirty="0" smtClean="0"/>
              <a:t>Technical file is mandatory</a:t>
            </a:r>
            <a:endParaRPr lang="en-GB" dirty="0" smtClean="0"/>
          </a:p>
          <a:p>
            <a:pPr eaLnBrk="1" hangingPunct="1">
              <a:lnSpc>
                <a:spcPct val="150000"/>
              </a:lnSpc>
            </a:pPr>
            <a:endParaRPr lang="en-GB" sz="2800" dirty="0" smtClean="0"/>
          </a:p>
        </p:txBody>
      </p:sp>
      <p:pic>
        <p:nvPicPr>
          <p:cNvPr id="5" name="Picture 4" descr="CE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929322" y="4214818"/>
            <a:ext cx="3357554" cy="1881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LOW VOLTAGE DIRECTIVE –</a:t>
            </a:r>
            <a:br>
              <a:rPr lang="en-GB" sz="3600" b="1" smtClean="0">
                <a:latin typeface="Arial Black" pitchFamily="34" charset="0"/>
              </a:rPr>
            </a:br>
            <a:r>
              <a:rPr lang="en-GB" sz="3600" b="1" smtClean="0">
                <a:latin typeface="Arial Black" pitchFamily="34" charset="0"/>
              </a:rPr>
              <a:t>LVD 2006/95/EC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1600200"/>
            <a:ext cx="793115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800" smtClean="0"/>
              <a:t>Oldest directive – 1973</a:t>
            </a:r>
          </a:p>
          <a:p>
            <a:pPr>
              <a:lnSpc>
                <a:spcPct val="150000"/>
              </a:lnSpc>
            </a:pPr>
            <a:r>
              <a:rPr lang="en-GB" sz="2800" smtClean="0"/>
              <a:t>Covers most electrical equipment</a:t>
            </a:r>
          </a:p>
          <a:p>
            <a:pPr>
              <a:lnSpc>
                <a:spcPct val="150000"/>
              </a:lnSpc>
            </a:pPr>
            <a:r>
              <a:rPr lang="en-GB" sz="2800" smtClean="0"/>
              <a:t>Covers all risks related to electrical equipment</a:t>
            </a:r>
          </a:p>
          <a:p>
            <a:pPr lvl="1"/>
            <a:r>
              <a:rPr lang="en-GB" sz="2400" smtClean="0"/>
              <a:t>Electrical</a:t>
            </a:r>
          </a:p>
          <a:p>
            <a:pPr lvl="1"/>
            <a:r>
              <a:rPr lang="en-GB" sz="2400" smtClean="0"/>
              <a:t>Radiation</a:t>
            </a:r>
          </a:p>
          <a:p>
            <a:pPr lvl="1"/>
            <a:r>
              <a:rPr lang="en-GB" sz="2400" smtClean="0"/>
              <a:t>Mechanical</a:t>
            </a:r>
          </a:p>
          <a:p>
            <a:pPr lvl="1"/>
            <a:r>
              <a:rPr lang="en-GB" sz="2400" smtClean="0"/>
              <a:t>Etc.</a:t>
            </a:r>
          </a:p>
          <a:p>
            <a:pPr lvl="1">
              <a:lnSpc>
                <a:spcPct val="150000"/>
              </a:lnSpc>
            </a:pPr>
            <a:endParaRPr lang="en-GB" smtClean="0"/>
          </a:p>
          <a:p>
            <a:pPr eaLnBrk="1" hangingPunct="1">
              <a:lnSpc>
                <a:spcPct val="150000"/>
              </a:lnSpc>
            </a:pP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428612"/>
            <a:ext cx="8686800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NATIONAL LEGISLATION – INCORPORATION OF DIRECTIVES</a:t>
            </a:r>
            <a:endParaRPr lang="en-GB" sz="3600" b="1" dirty="0" smtClean="0">
              <a:latin typeface="Arial Black" pitchFamily="34" charset="0"/>
            </a:endParaRPr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928662" y="4078302"/>
            <a:ext cx="431800" cy="1295400"/>
          </a:xfrm>
          <a:prstGeom prst="curvedRightArrow">
            <a:avLst>
              <a:gd name="adj1" fmla="val 60000"/>
              <a:gd name="adj2" fmla="val 120000"/>
              <a:gd name="adj3" fmla="val 33333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sv-SE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1000100" y="3176602"/>
            <a:ext cx="431800" cy="1295400"/>
          </a:xfrm>
          <a:prstGeom prst="curvedRightArrow">
            <a:avLst>
              <a:gd name="adj1" fmla="val 60000"/>
              <a:gd name="adj2" fmla="val 120000"/>
              <a:gd name="adj3" fmla="val 33333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sv-SE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33565" y="2143140"/>
            <a:ext cx="603889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Directive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EU Commission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2000" kern="0" dirty="0" smtClean="0">
              <a:latin typeface="+mn-lt"/>
              <a:cs typeface="+mn-cs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Law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Parliament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Ordinance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Government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Regulations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Authority</a:t>
            </a: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1073125" y="2287602"/>
            <a:ext cx="431800" cy="1295400"/>
          </a:xfrm>
          <a:prstGeom prst="curvedRightArrow">
            <a:avLst>
              <a:gd name="adj1" fmla="val 60000"/>
              <a:gd name="adj2" fmla="val 120000"/>
              <a:gd name="adj3" fmla="val 33333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STANDARDS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1600200"/>
            <a:ext cx="793115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800" dirty="0" smtClean="0"/>
              <a:t>Standards regulate technical details</a:t>
            </a:r>
          </a:p>
          <a:p>
            <a:pPr>
              <a:lnSpc>
                <a:spcPct val="150000"/>
              </a:lnSpc>
            </a:pPr>
            <a:r>
              <a:rPr lang="en-GB" sz="2800" dirty="0" smtClean="0"/>
              <a:t>Standards are developed by industry, authorities, consumer organisations etc.</a:t>
            </a:r>
          </a:p>
          <a:p>
            <a:pPr>
              <a:lnSpc>
                <a:spcPct val="150000"/>
              </a:lnSpc>
            </a:pPr>
            <a:r>
              <a:rPr lang="en-GB" sz="2800" dirty="0" smtClean="0"/>
              <a:t>Standards organisations:</a:t>
            </a:r>
          </a:p>
          <a:p>
            <a:pPr lvl="1"/>
            <a:r>
              <a:rPr lang="en-GB" sz="2000" dirty="0" smtClean="0"/>
              <a:t>IEC </a:t>
            </a:r>
            <a:r>
              <a:rPr lang="en-GB" sz="2000" dirty="0" smtClean="0"/>
              <a:t>/ ISO (Global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CENELEC / CEN </a:t>
            </a:r>
            <a:r>
              <a:rPr lang="en-GB" sz="2000" dirty="0" smtClean="0"/>
              <a:t>(Europe)</a:t>
            </a:r>
          </a:p>
          <a:p>
            <a:pPr lvl="1"/>
            <a:r>
              <a:rPr lang="en-GB" sz="2000" dirty="0" smtClean="0"/>
              <a:t>National bodies</a:t>
            </a:r>
          </a:p>
          <a:p>
            <a:pPr lvl="1">
              <a:lnSpc>
                <a:spcPct val="150000"/>
              </a:lnSpc>
            </a:pPr>
            <a:endParaRPr lang="en-GB" dirty="0" smtClean="0"/>
          </a:p>
          <a:p>
            <a:pPr eaLnBrk="1" hangingPunct="1">
              <a:lnSpc>
                <a:spcPct val="150000"/>
              </a:lnSpc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DIRCECTIVE VS. STANDARDS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1600200"/>
            <a:ext cx="793115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800" dirty="0" smtClean="0"/>
              <a:t>NA Directives are framework for safety</a:t>
            </a:r>
          </a:p>
          <a:p>
            <a:pPr>
              <a:lnSpc>
                <a:spcPct val="150000"/>
              </a:lnSpc>
            </a:pPr>
            <a:r>
              <a:rPr lang="en-GB" sz="2800" dirty="0" smtClean="0"/>
              <a:t>Standards regulate detail safety</a:t>
            </a:r>
          </a:p>
          <a:p>
            <a:pPr>
              <a:lnSpc>
                <a:spcPct val="150000"/>
              </a:lnSpc>
            </a:pPr>
            <a:r>
              <a:rPr lang="en-GB" sz="2800" dirty="0" smtClean="0"/>
              <a:t>EN standards are harmonised to one or several directives</a:t>
            </a:r>
          </a:p>
          <a:p>
            <a:pPr>
              <a:lnSpc>
                <a:spcPct val="150000"/>
              </a:lnSpc>
            </a:pPr>
            <a:r>
              <a:rPr lang="en-GB" sz="2800" dirty="0" smtClean="0"/>
              <a:t>Presumption </a:t>
            </a:r>
            <a:r>
              <a:rPr lang="en-GB" sz="2800" dirty="0" smtClean="0"/>
              <a:t>principle:</a:t>
            </a:r>
          </a:p>
          <a:p>
            <a:pPr lvl="1"/>
            <a:r>
              <a:rPr lang="en-GB" sz="2400" dirty="0" smtClean="0"/>
              <a:t>A product that fulfil the harmonised standard also fulfil the requirements in the corresponding directive </a:t>
            </a:r>
            <a:endParaRPr lang="en-GB" sz="1600" dirty="0" smtClean="0"/>
          </a:p>
          <a:p>
            <a:pPr lvl="1">
              <a:lnSpc>
                <a:spcPct val="150000"/>
              </a:lnSpc>
            </a:pPr>
            <a:endParaRPr lang="en-GB" dirty="0" smtClean="0"/>
          </a:p>
          <a:p>
            <a:pPr eaLnBrk="1" hangingPunct="1">
              <a:lnSpc>
                <a:spcPct val="150000"/>
              </a:lnSpc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pic>
        <p:nvPicPr>
          <p:cNvPr id="7" name="Picture 29" descr="KTR 15V20">
            <a:hlinkClick r:id="rId2"/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53132" y="2516167"/>
            <a:ext cx="984250" cy="1108075"/>
          </a:xfrm>
          <a:prstGeom prst="rect">
            <a:avLst/>
          </a:prstGeom>
        </p:spPr>
      </p:pic>
      <p:pic>
        <p:nvPicPr>
          <p:cNvPr id="8" name="Picture 33" descr="TIMER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15244" y="2516167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5" descr="BELYSNINGSARMATURE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907" y="2516167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Z5920CP">
            <a:hlinkClick r:id="rId8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9" cstate="print"/>
          <a:srcRect/>
          <a:stretch>
            <a:fillRect/>
          </a:stretch>
        </p:blipFill>
        <p:spPr>
          <a:xfrm>
            <a:off x="1798669" y="2587604"/>
            <a:ext cx="1020763" cy="1020763"/>
          </a:xfrm>
        </p:spPr>
      </p:pic>
      <p:pic>
        <p:nvPicPr>
          <p:cNvPr id="11" name="Picture 17" descr="PC8500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6840569" y="2516167"/>
            <a:ext cx="496888" cy="1181100"/>
          </a:xfrm>
          <a:prstGeom prst="rect">
            <a:avLst/>
          </a:prstGeom>
        </p:spPr>
      </p:pic>
      <p:pic>
        <p:nvPicPr>
          <p:cNvPr id="12" name="Picture 25" descr="D300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2806732" y="2587604"/>
            <a:ext cx="712787" cy="1023938"/>
          </a:xfrm>
          <a:prstGeom prst="rect">
            <a:avLst/>
          </a:prstGeom>
        </p:spPr>
      </p:pic>
      <p:sp>
        <p:nvSpPr>
          <p:cNvPr id="13" name="Oval 4"/>
          <p:cNvSpPr>
            <a:spLocks noChangeArrowheads="1"/>
          </p:cNvSpPr>
          <p:nvPr/>
        </p:nvSpPr>
        <p:spPr bwMode="auto">
          <a:xfrm>
            <a:off x="1008094" y="500042"/>
            <a:ext cx="7056438" cy="1439862"/>
          </a:xfrm>
          <a:prstGeom prst="ellipse">
            <a:avLst/>
          </a:prstGeom>
          <a:solidFill>
            <a:srgbClr val="99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GB" sz="2000" b="1" dirty="0"/>
              <a:t>SAFETY REQUIREMENTS</a:t>
            </a:r>
          </a:p>
          <a:p>
            <a:pPr algn="ctr"/>
            <a:r>
              <a:rPr lang="en-GB" sz="2000" dirty="0"/>
              <a:t>EU directives</a:t>
            </a:r>
          </a:p>
          <a:p>
            <a:pPr algn="ctr"/>
            <a:r>
              <a:rPr lang="en-GB" sz="2000" dirty="0"/>
              <a:t>National laws</a:t>
            </a: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1366869" y="1833542"/>
            <a:ext cx="6337300" cy="647700"/>
          </a:xfrm>
          <a:prstGeom prst="downArrow">
            <a:avLst>
              <a:gd name="adj1" fmla="val 59269"/>
              <a:gd name="adj2" fmla="val 61028"/>
            </a:avLst>
          </a:prstGeom>
          <a:solidFill>
            <a:srgbClr val="99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15" name="Oval 8"/>
          <p:cNvSpPr>
            <a:spLocks noChangeArrowheads="1"/>
          </p:cNvSpPr>
          <p:nvPr/>
        </p:nvSpPr>
        <p:spPr bwMode="auto">
          <a:xfrm flipH="1">
            <a:off x="1008094" y="4205267"/>
            <a:ext cx="7056438" cy="1439862"/>
          </a:xfrm>
          <a:prstGeom prst="ellipse">
            <a:avLst/>
          </a:prstGeom>
          <a:solidFill>
            <a:srgbClr val="FFFF66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GB" sz="2000" b="1"/>
              <a:t>STANDARDS</a:t>
            </a:r>
          </a:p>
          <a:p>
            <a:pPr algn="ctr"/>
            <a:r>
              <a:rPr lang="en-GB" sz="2000"/>
              <a:t>Harmonised</a:t>
            </a:r>
          </a:p>
          <a:p>
            <a:pPr algn="ctr"/>
            <a:r>
              <a:rPr lang="en-GB" sz="2000"/>
              <a:t>National</a:t>
            </a: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 flipH="1" flipV="1">
            <a:off x="1366869" y="3667104"/>
            <a:ext cx="6337300" cy="647700"/>
          </a:xfrm>
          <a:prstGeom prst="downArrow">
            <a:avLst>
              <a:gd name="adj1" fmla="val 59269"/>
              <a:gd name="adj2" fmla="val 61028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2" y="2497117"/>
            <a:ext cx="9144000" cy="11525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06957" y="2803504"/>
            <a:ext cx="181822" cy="4946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500469" y="2778104"/>
            <a:ext cx="2196733" cy="52540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sz="2800" b="1"/>
              <a:t>PRODUCTS</a:t>
            </a:r>
          </a:p>
        </p:txBody>
      </p:sp>
      <p:sp>
        <p:nvSpPr>
          <p:cNvPr id="20" name="Text Box 36"/>
          <p:cNvSpPr txBox="1">
            <a:spLocks noChangeArrowheads="1"/>
          </p:cNvSpPr>
          <p:nvPr/>
        </p:nvSpPr>
        <p:spPr bwMode="auto">
          <a:xfrm rot="686439">
            <a:off x="5542625" y="1113699"/>
            <a:ext cx="1638888" cy="58695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sz="3200" b="1" dirty="0">
                <a:solidFill>
                  <a:srgbClr val="FF342B"/>
                </a:solidFill>
              </a:rPr>
              <a:t>Politics</a:t>
            </a:r>
          </a:p>
        </p:txBody>
      </p:sp>
      <p:sp>
        <p:nvSpPr>
          <p:cNvPr id="21" name="Text Box 37"/>
          <p:cNvSpPr txBox="1">
            <a:spLocks noChangeArrowheads="1"/>
          </p:cNvSpPr>
          <p:nvPr/>
        </p:nvSpPr>
        <p:spPr bwMode="auto">
          <a:xfrm rot="1172181">
            <a:off x="1670705" y="4735575"/>
            <a:ext cx="2448404" cy="58695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sz="3200" b="1" dirty="0">
                <a:solidFill>
                  <a:srgbClr val="FF342B"/>
                </a:solidFill>
              </a:rPr>
              <a:t>Technology</a:t>
            </a:r>
          </a:p>
        </p:txBody>
      </p:sp>
      <p:grpSp>
        <p:nvGrpSpPr>
          <p:cNvPr id="24" name="Grupp 23"/>
          <p:cNvGrpSpPr/>
          <p:nvPr/>
        </p:nvGrpSpPr>
        <p:grpSpPr>
          <a:xfrm>
            <a:off x="0" y="1071546"/>
            <a:ext cx="1838965" cy="4143404"/>
            <a:chOff x="0" y="1071546"/>
            <a:chExt cx="1838965" cy="4143404"/>
          </a:xfrm>
        </p:grpSpPr>
        <p:sp>
          <p:nvSpPr>
            <p:cNvPr id="22" name="Högerböjd 21"/>
            <p:cNvSpPr/>
            <p:nvPr/>
          </p:nvSpPr>
          <p:spPr bwMode="auto">
            <a:xfrm>
              <a:off x="357158" y="1071546"/>
              <a:ext cx="1214446" cy="4143404"/>
            </a:xfrm>
            <a:prstGeom prst="curvedRightArrow">
              <a:avLst>
                <a:gd name="adj1" fmla="val 15285"/>
                <a:gd name="adj2" fmla="val 50000"/>
                <a:gd name="adj3" fmla="val 25000"/>
              </a:avLst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36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 Black" pitchFamily="34" charset="0"/>
                <a:cs typeface="Arial" charset="0"/>
              </a:endParaRPr>
            </a:p>
          </p:txBody>
        </p:sp>
        <p:sp>
          <p:nvSpPr>
            <p:cNvPr id="23" name="textruta 22"/>
            <p:cNvSpPr txBox="1"/>
            <p:nvPr/>
          </p:nvSpPr>
          <p:spPr>
            <a:xfrm>
              <a:off x="0" y="1650673"/>
              <a:ext cx="18389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Harmonization</a:t>
              </a:r>
              <a:endParaRPr lang="en-GB" sz="2000" dirty="0"/>
            </a:p>
          </p:txBody>
        </p:sp>
      </p:grpSp>
      <p:grpSp>
        <p:nvGrpSpPr>
          <p:cNvPr id="28" name="Grupp 27"/>
          <p:cNvGrpSpPr/>
          <p:nvPr/>
        </p:nvGrpSpPr>
        <p:grpSpPr>
          <a:xfrm>
            <a:off x="7162679" y="928670"/>
            <a:ext cx="1624163" cy="4143404"/>
            <a:chOff x="8876703" y="1000108"/>
            <a:chExt cx="1624163" cy="4143404"/>
          </a:xfrm>
        </p:grpSpPr>
        <p:sp>
          <p:nvSpPr>
            <p:cNvPr id="26" name="Högerböjd 25"/>
            <p:cNvSpPr/>
            <p:nvPr/>
          </p:nvSpPr>
          <p:spPr bwMode="auto">
            <a:xfrm rot="10800000">
              <a:off x="9144064" y="1000108"/>
              <a:ext cx="1214446" cy="4143404"/>
            </a:xfrm>
            <a:prstGeom prst="curvedRightArrow">
              <a:avLst>
                <a:gd name="adj1" fmla="val 15285"/>
                <a:gd name="adj2" fmla="val 50000"/>
                <a:gd name="adj3" fmla="val 25000"/>
              </a:avLst>
            </a:prstGeom>
            <a:solidFill>
              <a:schemeClr val="accent3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36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 Black" pitchFamily="34" charset="0"/>
                <a:cs typeface="Arial" charset="0"/>
              </a:endParaRPr>
            </a:p>
          </p:txBody>
        </p:sp>
        <p:sp>
          <p:nvSpPr>
            <p:cNvPr id="27" name="textruta 26"/>
            <p:cNvSpPr txBox="1"/>
            <p:nvPr/>
          </p:nvSpPr>
          <p:spPr>
            <a:xfrm>
              <a:off x="8876703" y="4164275"/>
              <a:ext cx="16241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Presumption</a:t>
              </a:r>
              <a:endParaRPr lang="en-GB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LIST OF HARMONISED STANDARDS UNDER LVD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1600200"/>
            <a:ext cx="7181875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GB" sz="280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sz="2800" smtClean="0"/>
              <a:t>Standards is </a:t>
            </a:r>
            <a:r>
              <a:rPr lang="en-GB" sz="2800" b="1" smtClean="0"/>
              <a:t>ONE </a:t>
            </a:r>
            <a:r>
              <a:rPr lang="en-GB" sz="2800" smtClean="0"/>
              <a:t>way to fulfill safety</a:t>
            </a:r>
          </a:p>
          <a:p>
            <a:pPr marL="0" indent="0">
              <a:lnSpc>
                <a:spcPct val="150000"/>
              </a:lnSpc>
              <a:buNone/>
            </a:pPr>
            <a:endParaRPr lang="en-GB" sz="2800" smtClean="0">
              <a:hlinkClick r:id="rId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2800" smtClean="0">
                <a:hlinkClick r:id="rId2"/>
              </a:rPr>
              <a:t>http://ec.europa.eu/enterprise/newapproach/standardization/harmstds/reflist/lvd.html</a:t>
            </a:r>
            <a:endParaRPr lang="en-GB" smtClean="0"/>
          </a:p>
          <a:p>
            <a:pPr eaLnBrk="1" hangingPunct="1">
              <a:lnSpc>
                <a:spcPct val="150000"/>
              </a:lnSpc>
            </a:pP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8786874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NEW APPROACH - </a:t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3600" b="1" i="1" dirty="0" smtClean="0">
                <a:solidFill>
                  <a:srgbClr val="C00000"/>
                </a:solidFill>
                <a:latin typeface="Arial Black" pitchFamily="34" charset="0"/>
              </a:rPr>
              <a:t>NEW LEGISLATION FRAMEWORK</a:t>
            </a:r>
            <a:endParaRPr lang="en-GB" sz="3600" b="1" dirty="0" smtClean="0">
              <a:latin typeface="Arial Black" pitchFamily="34" charset="0"/>
            </a:endParaRPr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 bwMode="auto">
          <a:xfrm>
            <a:off x="71407" y="2285992"/>
            <a:ext cx="2643205" cy="189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Prior Approval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Governmental certification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Directive and law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600" b="0" i="0" u="none" strike="noStrike" kern="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National markings</a:t>
            </a:r>
          </a:p>
        </p:txBody>
      </p:sp>
      <p:sp>
        <p:nvSpPr>
          <p:cNvPr id="8" name="Rectangle 8"/>
          <p:cNvSpPr txBox="1">
            <a:spLocks noChangeArrowheads="1"/>
          </p:cNvSpPr>
          <p:nvPr/>
        </p:nvSpPr>
        <p:spPr>
          <a:xfrm>
            <a:off x="2776526" y="2287579"/>
            <a:ext cx="2000264" cy="18938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 Surveillance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Self certification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Directive and law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CE-mark</a:t>
            </a: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214282" y="4448166"/>
            <a:ext cx="83534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lIns="90000" tIns="46800" rIns="90000" bIns="46800"/>
          <a:lstStyle/>
          <a:p>
            <a:endParaRPr lang="en-GB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2733662" y="2143116"/>
            <a:ext cx="0" cy="3097213"/>
          </a:xfrm>
          <a:prstGeom prst="line">
            <a:avLst/>
          </a:prstGeom>
          <a:noFill/>
          <a:ln w="127000">
            <a:solidFill>
              <a:srgbClr val="CC3300"/>
            </a:solidFill>
            <a:round/>
            <a:headEnd/>
            <a:tailEnd/>
          </a:ln>
        </p:spPr>
        <p:txBody>
          <a:bodyPr wrap="none" lIns="90000" tIns="46800" rIns="90000" bIns="46800"/>
          <a:lstStyle/>
          <a:p>
            <a:endParaRPr lang="en-GB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357422" y="5203816"/>
            <a:ext cx="752427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sz="2000" dirty="0"/>
              <a:t>1985</a:t>
            </a:r>
          </a:p>
        </p:txBody>
      </p:sp>
      <p:pic>
        <p:nvPicPr>
          <p:cNvPr id="12" name="Picture 9" descr="sma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546" y="4592629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180px-Ce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714884"/>
            <a:ext cx="871537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5"/>
          <p:cNvSpPr>
            <a:spLocks noChangeShapeType="1"/>
          </p:cNvSpPr>
          <p:nvPr/>
        </p:nvSpPr>
        <p:spPr bwMode="auto">
          <a:xfrm>
            <a:off x="4857752" y="2143116"/>
            <a:ext cx="0" cy="3097213"/>
          </a:xfrm>
          <a:prstGeom prst="line">
            <a:avLst/>
          </a:prstGeom>
          <a:noFill/>
          <a:ln w="127000">
            <a:solidFill>
              <a:srgbClr val="CC3300"/>
            </a:solidFill>
            <a:round/>
            <a:headEnd/>
            <a:tailEnd/>
          </a:ln>
        </p:spPr>
        <p:txBody>
          <a:bodyPr wrap="none" lIns="90000" tIns="46800" rIns="90000" bIns="46800"/>
          <a:lstStyle/>
          <a:p>
            <a:endParaRPr lang="en-GB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4500562" y="5203816"/>
            <a:ext cx="752427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sz="2000" dirty="0" smtClean="0"/>
              <a:t>2010</a:t>
            </a:r>
            <a:endParaRPr lang="en-GB" sz="2000" dirty="0"/>
          </a:p>
        </p:txBody>
      </p:sp>
      <p:sp>
        <p:nvSpPr>
          <p:cNvPr id="16" name="Rectangle 8"/>
          <p:cNvSpPr txBox="1">
            <a:spLocks noChangeArrowheads="1"/>
          </p:cNvSpPr>
          <p:nvPr/>
        </p:nvSpPr>
        <p:spPr>
          <a:xfrm>
            <a:off x="4929190" y="2285992"/>
            <a:ext cx="3357586" cy="18938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Legislative Framework (NLF)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1600" kern="0" dirty="0" smtClean="0">
                <a:latin typeface="+mn-lt"/>
                <a:cs typeface="+mn-cs"/>
              </a:rPr>
              <a:t>Market Surveillance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1600" kern="0" dirty="0" smtClean="0">
                <a:latin typeface="+mn-lt"/>
                <a:cs typeface="+mn-cs"/>
              </a:rPr>
              <a:t>  - regulated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Accreditation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1600" kern="0" dirty="0" smtClean="0">
                <a:latin typeface="+mn-lt"/>
                <a:cs typeface="+mn-cs"/>
              </a:rPr>
              <a:t>  - regulated </a:t>
            </a:r>
            <a:endParaRPr kumimoji="0" lang="en-GB" sz="1600" b="0" i="0" u="none" strike="noStrike" kern="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ACCREDITATION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62025" y="1571612"/>
            <a:ext cx="79311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+mn-lt"/>
                <a:cs typeface="+mn-cs"/>
              </a:rPr>
              <a:t>New Legislation Framework, EC 765/2008 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Into force 1 January 2010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+mn-lt"/>
                <a:cs typeface="+mn-cs"/>
              </a:rPr>
              <a:t>Regulation (example)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Each MS shall appoint a single national accreditation body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+mn-lt"/>
                <a:cs typeface="+mn-cs"/>
              </a:rPr>
              <a:t>If not possible: engage a national accreditation body of another MS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Non-profit , non-competition, objective and impartial, publish annual accounts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+mn-lt"/>
                <a:cs typeface="+mn-cs"/>
              </a:rPr>
              <a:t>Shall be a member of EA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+mn-lt"/>
                <a:cs typeface="+mn-cs"/>
              </a:rPr>
              <a:t>Peer evaluation on a regular basis, recognised by EA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+mn-lt"/>
                <a:cs typeface="+mn-cs"/>
              </a:rPr>
              <a:t>EU Commission is involved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endParaRPr lang="en-GB" sz="1600" kern="0" dirty="0" smtClean="0"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10" y="2819408"/>
            <a:ext cx="7643866" cy="1752600"/>
          </a:xfrm>
        </p:spPr>
        <p:txBody>
          <a:bodyPr/>
          <a:lstStyle/>
          <a:p>
            <a:r>
              <a:rPr lang="en-US" b="1" i="1" dirty="0"/>
              <a:t>Mr. Mikael Schmidt, Head of Department-Product Safety, Swedish National Electrical Safety Board</a:t>
            </a:r>
            <a:r>
              <a:rPr lang="en-US" b="1" i="1" dirty="0" smtClean="0"/>
              <a:t>,</a:t>
            </a:r>
          </a:p>
          <a:p>
            <a:r>
              <a:rPr lang="en-US" b="1" i="1" dirty="0" smtClean="0"/>
              <a:t> </a:t>
            </a:r>
          </a:p>
          <a:p>
            <a:r>
              <a:rPr lang="en-US" b="1" i="1" dirty="0" smtClean="0"/>
              <a:t>member </a:t>
            </a:r>
            <a:r>
              <a:rPr lang="en-US" b="1" i="1" dirty="0"/>
              <a:t>of the Swedish Market Surveillance Council.</a:t>
            </a:r>
            <a:endParaRPr lang="sv-SE" i="1" dirty="0" smtClean="0"/>
          </a:p>
        </p:txBody>
      </p:sp>
      <p:pic>
        <p:nvPicPr>
          <p:cNvPr id="4" name="Bildobjekt 3" descr="Mikael_Schmidt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85728"/>
            <a:ext cx="1822098" cy="24288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MARKET SURVEILLANCE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62025" y="1428736"/>
            <a:ext cx="793115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+mn-lt"/>
                <a:cs typeface="+mn-cs"/>
              </a:rPr>
              <a:t>New Legislation Framework, EC 765/2008 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+mn-lt"/>
                <a:cs typeface="+mn-cs"/>
              </a:rPr>
              <a:t>Regulation (example</a:t>
            </a:r>
            <a:r>
              <a:rPr lang="en-GB" sz="2800" kern="0" dirty="0" smtClean="0">
                <a:latin typeface="+mn-lt"/>
                <a:cs typeface="+mn-cs"/>
              </a:rPr>
              <a:t>)</a:t>
            </a:r>
            <a:endParaRPr kumimoji="0" lang="en-GB" sz="16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+mn-lt"/>
                <a:cs typeface="+mn-cs"/>
              </a:rPr>
              <a:t>MS shall establish appropriate coordination between national market surveillance authorities – in Sweden: Market Surveillance Council</a:t>
            </a:r>
            <a:endParaRPr kumimoji="0" lang="en-GB" sz="16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+mn-lt"/>
                <a:cs typeface="+mn-cs"/>
              </a:rPr>
              <a:t>Publish market surveillance programs periodically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/>
              <a:t>Market surveillance authorities shall perform market surveillance on an adequate scale – documentation, physical tests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+mn-lt"/>
                <a:cs typeface="+mn-cs"/>
              </a:rPr>
              <a:t>Authorities shall take due account of reports/certificates from accredited bodies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+mn-lt"/>
                <a:cs typeface="+mn-cs"/>
              </a:rPr>
              <a:t>Shall cooperate with economic operators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noProof="0" dirty="0" smtClean="0">
                <a:latin typeface="+mn-lt"/>
                <a:cs typeface="+mn-cs"/>
              </a:rPr>
              <a:t>RAPEX – </a:t>
            </a:r>
            <a:r>
              <a:rPr lang="en-GB" sz="1600" kern="0" noProof="0" dirty="0" err="1" smtClean="0">
                <a:latin typeface="+mn-lt"/>
                <a:cs typeface="+mn-cs"/>
              </a:rPr>
              <a:t>RAPid</a:t>
            </a:r>
            <a:r>
              <a:rPr lang="en-GB" sz="1600" kern="0" noProof="0" dirty="0" smtClean="0">
                <a:latin typeface="+mn-lt"/>
                <a:cs typeface="+mn-cs"/>
              </a:rPr>
              <a:t> Exchange of information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+mn-lt"/>
                <a:cs typeface="+mn-cs"/>
              </a:rPr>
              <a:t>Cooperation with national customs</a:t>
            </a:r>
            <a:endParaRPr lang="en-GB" sz="2800" kern="0" dirty="0" smtClean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dirty="0" smtClean="0"/>
              <a:t>Mikael Schmidt | www.elsakerhetsverket.se | 2009-09-03</a:t>
            </a:r>
            <a:endParaRPr lang="en-GB" dirty="0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MARKET SURVEILLANCE </a:t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3600" b="1" dirty="0" smtClean="0">
                <a:latin typeface="Arial Black" pitchFamily="34" charset="0"/>
              </a:rPr>
              <a:t>IN SWEDEN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62025" y="1600200"/>
            <a:ext cx="79311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+mn-lt"/>
                <a:cs typeface="+mn-cs"/>
              </a:rPr>
              <a:t>Market Surveillance Council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SWEDAC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 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(chair)</a:t>
            </a:r>
            <a:endParaRPr kumimoji="0" lang="en-GB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baseline="0" dirty="0" smtClean="0">
                <a:latin typeface="+mn-lt"/>
                <a:cs typeface="+mn-cs"/>
              </a:rPr>
              <a:t>17</a:t>
            </a:r>
            <a:r>
              <a:rPr lang="en-GB" sz="2800" kern="0" dirty="0" smtClean="0">
                <a:latin typeface="+mn-lt"/>
                <a:cs typeface="+mn-cs"/>
              </a:rPr>
              <a:t> National Authorities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5 meetings per year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+mn-lt"/>
                <a:cs typeface="+mn-cs"/>
              </a:rPr>
              <a:t>Purpose: to coordinate and align the national market </a:t>
            </a:r>
            <a:r>
              <a:rPr lang="en-GB" sz="2800" kern="0" dirty="0" smtClean="0">
                <a:latin typeface="+mn-lt"/>
                <a:cs typeface="+mn-cs"/>
              </a:rPr>
              <a:t>surveillance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5435600" y="2487613"/>
            <a:ext cx="1501775" cy="1006475"/>
          </a:xfrm>
          <a:prstGeom prst="homePlate">
            <a:avLst>
              <a:gd name="adj" fmla="val 19419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sv-SE"/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3863975" y="2487613"/>
            <a:ext cx="1501775" cy="1006475"/>
          </a:xfrm>
          <a:prstGeom prst="homePlate">
            <a:avLst>
              <a:gd name="adj" fmla="val 19419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sv-SE"/>
          </a:p>
        </p:txBody>
      </p:sp>
      <p:sp>
        <p:nvSpPr>
          <p:cNvPr id="19461" name="AutoShape 3"/>
          <p:cNvSpPr>
            <a:spLocks noChangeArrowheads="1"/>
          </p:cNvSpPr>
          <p:nvPr/>
        </p:nvSpPr>
        <p:spPr bwMode="auto">
          <a:xfrm>
            <a:off x="579438" y="2487613"/>
            <a:ext cx="1665287" cy="1006475"/>
          </a:xfrm>
          <a:prstGeom prst="homePlate">
            <a:avLst>
              <a:gd name="adj" fmla="val 19434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sv-SE"/>
          </a:p>
        </p:txBody>
      </p:sp>
      <p:sp>
        <p:nvSpPr>
          <p:cNvPr id="19462" name="AutoShape 4"/>
          <p:cNvSpPr>
            <a:spLocks noChangeArrowheads="1"/>
          </p:cNvSpPr>
          <p:nvPr/>
        </p:nvSpPr>
        <p:spPr bwMode="auto">
          <a:xfrm>
            <a:off x="2293938" y="2487613"/>
            <a:ext cx="1503362" cy="1006475"/>
          </a:xfrm>
          <a:prstGeom prst="homePlate">
            <a:avLst>
              <a:gd name="adj" fmla="val 1943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sv-SE"/>
          </a:p>
        </p:txBody>
      </p:sp>
      <p:sp>
        <p:nvSpPr>
          <p:cNvPr id="19463" name="Text Box 15"/>
          <p:cNvSpPr txBox="1">
            <a:spLocks noChangeArrowheads="1"/>
          </p:cNvSpPr>
          <p:nvPr/>
        </p:nvSpPr>
        <p:spPr bwMode="auto">
          <a:xfrm>
            <a:off x="529062" y="2708275"/>
            <a:ext cx="1618048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sv-SE" sz="1800" b="1" dirty="0" smtClean="0">
                <a:solidFill>
                  <a:srgbClr val="000000"/>
                </a:solidFill>
                <a:latin typeface="Gill Alt One MT Bk" pitchFamily="34" charset="0"/>
              </a:rPr>
              <a:t>Construction</a:t>
            </a:r>
          </a:p>
          <a:p>
            <a:pPr eaLnBrk="0" hangingPunct="0"/>
            <a:r>
              <a:rPr lang="sv-SE" sz="1800" b="1" dirty="0" smtClean="0">
                <a:solidFill>
                  <a:srgbClr val="000000"/>
                </a:solidFill>
                <a:latin typeface="Gill Alt One MT Bk" pitchFamily="34" charset="0"/>
              </a:rPr>
              <a:t>and design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  <p:sp>
        <p:nvSpPr>
          <p:cNvPr id="19464" name="Text Box 16"/>
          <p:cNvSpPr txBox="1">
            <a:spLocks noChangeArrowheads="1"/>
          </p:cNvSpPr>
          <p:nvPr/>
        </p:nvSpPr>
        <p:spPr bwMode="auto">
          <a:xfrm>
            <a:off x="2294008" y="2773363"/>
            <a:ext cx="1400040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sv-SE" sz="1800" b="1" dirty="0" err="1" smtClean="0">
                <a:solidFill>
                  <a:srgbClr val="000000"/>
                </a:solidFill>
                <a:latin typeface="Gill Alt One MT Bk" pitchFamily="34" charset="0"/>
              </a:rPr>
              <a:t>Production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  <p:sp>
        <p:nvSpPr>
          <p:cNvPr id="19465" name="Text Box 17"/>
          <p:cNvSpPr txBox="1">
            <a:spLocks noChangeArrowheads="1"/>
          </p:cNvSpPr>
          <p:nvPr/>
        </p:nvSpPr>
        <p:spPr bwMode="auto">
          <a:xfrm>
            <a:off x="4073265" y="2773363"/>
            <a:ext cx="784487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sv-SE" sz="1800" b="1" dirty="0" err="1" smtClean="0">
                <a:solidFill>
                  <a:srgbClr val="000000"/>
                </a:solidFill>
                <a:latin typeface="Gill Alt One MT Bk" pitchFamily="34" charset="0"/>
              </a:rPr>
              <a:t>Sales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  <p:sp>
        <p:nvSpPr>
          <p:cNvPr id="19466" name="Text Box 18"/>
          <p:cNvSpPr txBox="1">
            <a:spLocks noChangeArrowheads="1"/>
          </p:cNvSpPr>
          <p:nvPr/>
        </p:nvSpPr>
        <p:spPr bwMode="auto">
          <a:xfrm>
            <a:off x="5422900" y="2709050"/>
            <a:ext cx="1400040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sv-SE" sz="1800" b="1" dirty="0" smtClean="0">
                <a:solidFill>
                  <a:srgbClr val="000000"/>
                </a:solidFill>
                <a:latin typeface="Gill Alt One MT Bk" pitchFamily="34" charset="0"/>
              </a:rPr>
              <a:t>Installation</a:t>
            </a:r>
          </a:p>
          <a:p>
            <a:pPr eaLnBrk="0" hangingPunct="0"/>
            <a:r>
              <a:rPr lang="sv-SE" sz="1800" b="1" dirty="0" smtClean="0">
                <a:solidFill>
                  <a:srgbClr val="000000"/>
                </a:solidFill>
                <a:latin typeface="Gill Alt One MT Bk" pitchFamily="34" charset="0"/>
              </a:rPr>
              <a:t>and </a:t>
            </a:r>
            <a:r>
              <a:rPr lang="sv-SE" sz="1800" b="1" dirty="0" err="1" smtClean="0">
                <a:solidFill>
                  <a:srgbClr val="000000"/>
                </a:solidFill>
                <a:latin typeface="Gill Alt One MT Bk" pitchFamily="34" charset="0"/>
              </a:rPr>
              <a:t>usage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  <p:sp>
        <p:nvSpPr>
          <p:cNvPr id="19467" name="AutoShape 4"/>
          <p:cNvSpPr>
            <a:spLocks noChangeArrowheads="1"/>
          </p:cNvSpPr>
          <p:nvPr/>
        </p:nvSpPr>
        <p:spPr bwMode="auto">
          <a:xfrm>
            <a:off x="7000875" y="2493963"/>
            <a:ext cx="1501775" cy="1006475"/>
          </a:xfrm>
          <a:prstGeom prst="homePlate">
            <a:avLst>
              <a:gd name="adj" fmla="val 19411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sv-SE"/>
          </a:p>
        </p:txBody>
      </p:sp>
      <p:sp>
        <p:nvSpPr>
          <p:cNvPr id="19468" name="Text Box 18"/>
          <p:cNvSpPr txBox="1">
            <a:spLocks noChangeArrowheads="1"/>
          </p:cNvSpPr>
          <p:nvPr/>
        </p:nvSpPr>
        <p:spPr bwMode="auto">
          <a:xfrm>
            <a:off x="6985000" y="2779713"/>
            <a:ext cx="1464160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sv-SE" sz="1800" b="1" dirty="0" err="1" smtClean="0">
                <a:solidFill>
                  <a:srgbClr val="000000"/>
                </a:solidFill>
                <a:latin typeface="Gill Alt One MT Bk" pitchFamily="34" charset="0"/>
              </a:rPr>
              <a:t>Destruction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  <p:cxnSp>
        <p:nvCxnSpPr>
          <p:cNvPr id="19469" name="Rak 25"/>
          <p:cNvCxnSpPr>
            <a:cxnSpLocks noChangeShapeType="1"/>
          </p:cNvCxnSpPr>
          <p:nvPr/>
        </p:nvCxnSpPr>
        <p:spPr bwMode="auto">
          <a:xfrm rot="5400000">
            <a:off x="1957712" y="4071938"/>
            <a:ext cx="371475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19470" name="textruta 31"/>
          <p:cNvSpPr txBox="1">
            <a:spLocks noChangeArrowheads="1"/>
          </p:cNvSpPr>
          <p:nvPr/>
        </p:nvSpPr>
        <p:spPr bwMode="auto">
          <a:xfrm>
            <a:off x="3944920" y="3922713"/>
            <a:ext cx="128432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v-SE" sz="2800" dirty="0" smtClean="0"/>
              <a:t>Market</a:t>
            </a:r>
          </a:p>
          <a:p>
            <a:pPr algn="ctr"/>
            <a:r>
              <a:rPr lang="sv-SE" sz="2800" dirty="0" err="1" smtClean="0"/>
              <a:t>Surv</a:t>
            </a:r>
            <a:r>
              <a:rPr lang="sv-SE" sz="2800" dirty="0" smtClean="0"/>
              <a:t>.</a:t>
            </a:r>
          </a:p>
          <a:p>
            <a:pPr algn="ctr"/>
            <a:endParaRPr lang="sv-SE" sz="1800" dirty="0" smtClean="0"/>
          </a:p>
          <a:p>
            <a:pPr algn="ctr"/>
            <a:r>
              <a:rPr lang="sv-SE" sz="1800" dirty="0" smtClean="0"/>
              <a:t>LVD</a:t>
            </a:r>
            <a:endParaRPr lang="sv-SE" sz="3600" dirty="0"/>
          </a:p>
        </p:txBody>
      </p:sp>
      <p:cxnSp>
        <p:nvCxnSpPr>
          <p:cNvPr id="19472" name="Rak 33"/>
          <p:cNvCxnSpPr>
            <a:cxnSpLocks noChangeShapeType="1"/>
          </p:cNvCxnSpPr>
          <p:nvPr/>
        </p:nvCxnSpPr>
        <p:spPr bwMode="auto">
          <a:xfrm rot="5400000">
            <a:off x="3530600" y="4071938"/>
            <a:ext cx="371475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8952"/>
            <a:ext cx="8229600" cy="1654164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MARKET SURVEILLANCE</a:t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2000" b="1" dirty="0" smtClean="0">
                <a:latin typeface="Arial Black" pitchFamily="34" charset="0"/>
              </a:rPr>
              <a:t>before 1 Jan 2010</a:t>
            </a:r>
            <a:br>
              <a:rPr lang="en-GB" sz="2000" b="1" dirty="0" smtClean="0">
                <a:latin typeface="Arial Black" pitchFamily="34" charset="0"/>
              </a:rPr>
            </a:br>
            <a:r>
              <a:rPr lang="en-GB" sz="3600" b="1" dirty="0" smtClean="0">
                <a:latin typeface="Arial Black" pitchFamily="34" charset="0"/>
              </a:rPr>
              <a:t/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2800" b="1" i="1" dirty="0" smtClean="0">
                <a:latin typeface="Arial Black" pitchFamily="34" charset="0"/>
              </a:rPr>
              <a:t>product lifecycle</a:t>
            </a:r>
            <a:endParaRPr lang="en-GB" sz="3600" b="1" i="1" dirty="0" smtClean="0">
              <a:latin typeface="Arial Black" pitchFamily="34" charset="0"/>
            </a:endParaRPr>
          </a:p>
        </p:txBody>
      </p:sp>
      <p:sp>
        <p:nvSpPr>
          <p:cNvPr id="2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00563" y="6308725"/>
            <a:ext cx="4392612" cy="412750"/>
          </a:xfrm>
          <a:ln/>
        </p:spPr>
        <p:txBody>
          <a:bodyPr/>
          <a:lstStyle/>
          <a:p>
            <a:r>
              <a:rPr lang="en-GB" dirty="0" smtClean="0"/>
              <a:t>Mikael Schmidt | www.elsakerhetsverket.se | 2009-09-03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5934106" y="2487613"/>
            <a:ext cx="1501775" cy="1006475"/>
          </a:xfrm>
          <a:prstGeom prst="homePlate">
            <a:avLst>
              <a:gd name="adj" fmla="val 19419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sv-SE"/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4362481" y="2487613"/>
            <a:ext cx="1501775" cy="1006475"/>
          </a:xfrm>
          <a:prstGeom prst="homePlate">
            <a:avLst>
              <a:gd name="adj" fmla="val 19419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sv-SE"/>
          </a:p>
        </p:txBody>
      </p:sp>
      <p:sp>
        <p:nvSpPr>
          <p:cNvPr id="19461" name="AutoShape 3"/>
          <p:cNvSpPr>
            <a:spLocks noChangeArrowheads="1"/>
          </p:cNvSpPr>
          <p:nvPr/>
        </p:nvSpPr>
        <p:spPr bwMode="auto">
          <a:xfrm>
            <a:off x="264658" y="2487613"/>
            <a:ext cx="1665287" cy="1006475"/>
          </a:xfrm>
          <a:prstGeom prst="homePlate">
            <a:avLst>
              <a:gd name="adj" fmla="val 19434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sv-SE"/>
          </a:p>
        </p:txBody>
      </p:sp>
      <p:sp>
        <p:nvSpPr>
          <p:cNvPr id="19462" name="AutoShape 4"/>
          <p:cNvSpPr>
            <a:spLocks noChangeArrowheads="1"/>
          </p:cNvSpPr>
          <p:nvPr/>
        </p:nvSpPr>
        <p:spPr bwMode="auto">
          <a:xfrm>
            <a:off x="1979158" y="2487613"/>
            <a:ext cx="1503362" cy="1006475"/>
          </a:xfrm>
          <a:prstGeom prst="homePlate">
            <a:avLst>
              <a:gd name="adj" fmla="val 1943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sv-SE"/>
          </a:p>
        </p:txBody>
      </p:sp>
      <p:sp>
        <p:nvSpPr>
          <p:cNvPr id="19463" name="Text Box 15"/>
          <p:cNvSpPr txBox="1">
            <a:spLocks noChangeArrowheads="1"/>
          </p:cNvSpPr>
          <p:nvPr/>
        </p:nvSpPr>
        <p:spPr bwMode="auto">
          <a:xfrm>
            <a:off x="214282" y="2708275"/>
            <a:ext cx="1618048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sv-SE" sz="1800" b="1" dirty="0" smtClean="0">
                <a:solidFill>
                  <a:srgbClr val="000000"/>
                </a:solidFill>
                <a:latin typeface="Gill Alt One MT Bk" pitchFamily="34" charset="0"/>
              </a:rPr>
              <a:t>Construction</a:t>
            </a:r>
          </a:p>
          <a:p>
            <a:pPr eaLnBrk="0" hangingPunct="0"/>
            <a:r>
              <a:rPr lang="sv-SE" sz="1800" b="1" dirty="0" smtClean="0">
                <a:solidFill>
                  <a:srgbClr val="000000"/>
                </a:solidFill>
                <a:latin typeface="Gill Alt One MT Bk" pitchFamily="34" charset="0"/>
              </a:rPr>
              <a:t>and design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  <p:sp>
        <p:nvSpPr>
          <p:cNvPr id="19464" name="Text Box 16"/>
          <p:cNvSpPr txBox="1">
            <a:spLocks noChangeArrowheads="1"/>
          </p:cNvSpPr>
          <p:nvPr/>
        </p:nvSpPr>
        <p:spPr bwMode="auto">
          <a:xfrm>
            <a:off x="1979228" y="2773363"/>
            <a:ext cx="1400040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sv-SE" sz="1800" b="1" dirty="0" err="1" smtClean="0">
                <a:solidFill>
                  <a:srgbClr val="000000"/>
                </a:solidFill>
                <a:latin typeface="Gill Alt One MT Bk" pitchFamily="34" charset="0"/>
              </a:rPr>
              <a:t>Production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  <p:sp>
        <p:nvSpPr>
          <p:cNvPr id="19465" name="Text Box 17"/>
          <p:cNvSpPr txBox="1">
            <a:spLocks noChangeArrowheads="1"/>
          </p:cNvSpPr>
          <p:nvPr/>
        </p:nvSpPr>
        <p:spPr bwMode="auto">
          <a:xfrm>
            <a:off x="4571771" y="2773363"/>
            <a:ext cx="784487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sv-SE" sz="1800" b="1" dirty="0" err="1" smtClean="0">
                <a:solidFill>
                  <a:srgbClr val="000000"/>
                </a:solidFill>
                <a:latin typeface="Gill Alt One MT Bk" pitchFamily="34" charset="0"/>
              </a:rPr>
              <a:t>Sales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  <p:sp>
        <p:nvSpPr>
          <p:cNvPr id="19466" name="Text Box 18"/>
          <p:cNvSpPr txBox="1">
            <a:spLocks noChangeArrowheads="1"/>
          </p:cNvSpPr>
          <p:nvPr/>
        </p:nvSpPr>
        <p:spPr bwMode="auto">
          <a:xfrm>
            <a:off x="5921406" y="2709050"/>
            <a:ext cx="1400040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sv-SE" sz="1800" b="1" dirty="0" smtClean="0">
                <a:solidFill>
                  <a:srgbClr val="000000"/>
                </a:solidFill>
                <a:latin typeface="Gill Alt One MT Bk" pitchFamily="34" charset="0"/>
              </a:rPr>
              <a:t>Installation</a:t>
            </a:r>
          </a:p>
          <a:p>
            <a:pPr eaLnBrk="0" hangingPunct="0"/>
            <a:r>
              <a:rPr lang="sv-SE" sz="1800" b="1" dirty="0" smtClean="0">
                <a:solidFill>
                  <a:srgbClr val="000000"/>
                </a:solidFill>
                <a:latin typeface="Gill Alt One MT Bk" pitchFamily="34" charset="0"/>
              </a:rPr>
              <a:t>and </a:t>
            </a:r>
            <a:r>
              <a:rPr lang="sv-SE" sz="1800" b="1" dirty="0" err="1" smtClean="0">
                <a:solidFill>
                  <a:srgbClr val="000000"/>
                </a:solidFill>
                <a:latin typeface="Gill Alt One MT Bk" pitchFamily="34" charset="0"/>
              </a:rPr>
              <a:t>usage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  <p:sp>
        <p:nvSpPr>
          <p:cNvPr id="19467" name="AutoShape 4"/>
          <p:cNvSpPr>
            <a:spLocks noChangeArrowheads="1"/>
          </p:cNvSpPr>
          <p:nvPr/>
        </p:nvSpPr>
        <p:spPr bwMode="auto">
          <a:xfrm>
            <a:off x="7499381" y="2493963"/>
            <a:ext cx="1501775" cy="1006475"/>
          </a:xfrm>
          <a:prstGeom prst="homePlate">
            <a:avLst>
              <a:gd name="adj" fmla="val 19411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sv-SE"/>
          </a:p>
        </p:txBody>
      </p:sp>
      <p:sp>
        <p:nvSpPr>
          <p:cNvPr id="19468" name="Text Box 18"/>
          <p:cNvSpPr txBox="1">
            <a:spLocks noChangeArrowheads="1"/>
          </p:cNvSpPr>
          <p:nvPr/>
        </p:nvSpPr>
        <p:spPr bwMode="auto">
          <a:xfrm>
            <a:off x="7483506" y="2779713"/>
            <a:ext cx="1464160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sv-SE" sz="1800" b="1" dirty="0" err="1" smtClean="0">
                <a:solidFill>
                  <a:srgbClr val="000000"/>
                </a:solidFill>
                <a:latin typeface="Gill Alt One MT Bk" pitchFamily="34" charset="0"/>
              </a:rPr>
              <a:t>Destruction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  <p:cxnSp>
        <p:nvCxnSpPr>
          <p:cNvPr id="19469" name="Rak 25"/>
          <p:cNvCxnSpPr>
            <a:cxnSpLocks noChangeShapeType="1"/>
          </p:cNvCxnSpPr>
          <p:nvPr/>
        </p:nvCxnSpPr>
        <p:spPr bwMode="auto">
          <a:xfrm rot="5400000">
            <a:off x="1670950" y="4071938"/>
            <a:ext cx="371475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19470" name="textruta 31"/>
          <p:cNvSpPr txBox="1">
            <a:spLocks noChangeArrowheads="1"/>
          </p:cNvSpPr>
          <p:nvPr/>
        </p:nvSpPr>
        <p:spPr bwMode="auto">
          <a:xfrm>
            <a:off x="3641530" y="3922713"/>
            <a:ext cx="214513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v-SE" sz="2800" dirty="0" smtClean="0"/>
              <a:t>Market</a:t>
            </a:r>
          </a:p>
          <a:p>
            <a:pPr algn="ctr"/>
            <a:r>
              <a:rPr lang="sv-SE" sz="2800" dirty="0" err="1" smtClean="0"/>
              <a:t>Surveillance</a:t>
            </a:r>
            <a:endParaRPr lang="sv-SE" sz="2800" dirty="0" smtClean="0"/>
          </a:p>
          <a:p>
            <a:pPr algn="ctr"/>
            <a:endParaRPr lang="sv-SE" sz="1600" dirty="0" smtClean="0"/>
          </a:p>
          <a:p>
            <a:pPr algn="ctr"/>
            <a:r>
              <a:rPr lang="sv-SE" sz="1800" dirty="0" smtClean="0"/>
              <a:t>LVD</a:t>
            </a:r>
            <a:endParaRPr lang="sv-SE" sz="3600" dirty="0"/>
          </a:p>
        </p:txBody>
      </p:sp>
      <p:cxnSp>
        <p:nvCxnSpPr>
          <p:cNvPr id="19472" name="Rak 33"/>
          <p:cNvCxnSpPr>
            <a:cxnSpLocks noChangeShapeType="1"/>
          </p:cNvCxnSpPr>
          <p:nvPr/>
        </p:nvCxnSpPr>
        <p:spPr bwMode="auto">
          <a:xfrm rot="5400000">
            <a:off x="4029106" y="4071938"/>
            <a:ext cx="371475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8952"/>
            <a:ext cx="8229600" cy="1654164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MARKET SURVEILLANCE</a:t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2000" b="1" dirty="0" smtClean="0">
                <a:latin typeface="Arial Black" pitchFamily="34" charset="0"/>
              </a:rPr>
              <a:t>after 1 Jan 2010</a:t>
            </a:r>
            <a:br>
              <a:rPr lang="en-GB" sz="2000" b="1" dirty="0" smtClean="0">
                <a:latin typeface="Arial Black" pitchFamily="34" charset="0"/>
              </a:rPr>
            </a:br>
            <a:r>
              <a:rPr lang="en-GB" sz="3600" b="1" dirty="0" smtClean="0">
                <a:latin typeface="Arial Black" pitchFamily="34" charset="0"/>
              </a:rPr>
              <a:t/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2800" b="1" i="1" dirty="0" smtClean="0">
                <a:latin typeface="Arial Black" pitchFamily="34" charset="0"/>
              </a:rPr>
              <a:t>product lifecycle</a:t>
            </a:r>
            <a:endParaRPr lang="en-GB" sz="3600" b="1" i="1" dirty="0" smtClean="0">
              <a:latin typeface="Arial Black" pitchFamily="34" charset="0"/>
            </a:endParaRPr>
          </a:p>
        </p:txBody>
      </p:sp>
      <p:sp>
        <p:nvSpPr>
          <p:cNvPr id="2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00563" y="6308725"/>
            <a:ext cx="4392612" cy="412750"/>
          </a:xfrm>
          <a:ln/>
        </p:spPr>
        <p:txBody>
          <a:bodyPr/>
          <a:lstStyle/>
          <a:p>
            <a:r>
              <a:rPr lang="en-GB" dirty="0" smtClean="0"/>
              <a:t>Mikael Schmidt | www.elsakerhetsverket.se | 2009-09-03</a:t>
            </a:r>
            <a:endParaRPr lang="en-GB" dirty="0"/>
          </a:p>
        </p:txBody>
      </p:sp>
      <p:sp>
        <p:nvSpPr>
          <p:cNvPr id="17" name="AutoShape 4"/>
          <p:cNvSpPr>
            <a:spLocks noChangeArrowheads="1"/>
          </p:cNvSpPr>
          <p:nvPr/>
        </p:nvSpPr>
        <p:spPr bwMode="auto">
          <a:xfrm>
            <a:off x="3571868" y="2500306"/>
            <a:ext cx="714379" cy="1006475"/>
          </a:xfrm>
          <a:prstGeom prst="homePlate">
            <a:avLst>
              <a:gd name="adj" fmla="val 2551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sv-SE"/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500430" y="2786058"/>
            <a:ext cx="758839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sv-SE" sz="1800" b="1" dirty="0" err="1" smtClean="0">
                <a:solidFill>
                  <a:srgbClr val="000000"/>
                </a:solidFill>
                <a:latin typeface="Gill Alt One MT Bk" pitchFamily="34" charset="0"/>
              </a:rPr>
              <a:t>Cust</a:t>
            </a:r>
            <a:r>
              <a:rPr lang="sv-SE" sz="1800" b="1" dirty="0" smtClean="0">
                <a:solidFill>
                  <a:srgbClr val="000000"/>
                </a:solidFill>
                <a:latin typeface="Gill Alt One MT Bk" pitchFamily="34" charset="0"/>
              </a:rPr>
              <a:t>.</a:t>
            </a:r>
            <a:endParaRPr lang="sv-SE" sz="1800" b="1" dirty="0">
              <a:solidFill>
                <a:srgbClr val="000000"/>
              </a:solidFill>
              <a:latin typeface="Gill Alt One MT B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MARKET SURVEILLANCE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781023" y="1714488"/>
            <a:ext cx="1296987" cy="792162"/>
          </a:xfrm>
          <a:prstGeom prst="homePlate">
            <a:avLst>
              <a:gd name="adj" fmla="val 2104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 sz="2400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076423" y="1714488"/>
            <a:ext cx="1296987" cy="792162"/>
          </a:xfrm>
          <a:prstGeom prst="homePlate">
            <a:avLst>
              <a:gd name="adj" fmla="val 2104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 sz="240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373410" y="1714488"/>
            <a:ext cx="1296988" cy="792162"/>
          </a:xfrm>
          <a:prstGeom prst="homePlate">
            <a:avLst>
              <a:gd name="adj" fmla="val 2104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 sz="2400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4668810" y="1714488"/>
            <a:ext cx="1296988" cy="792162"/>
          </a:xfrm>
          <a:prstGeom prst="homePlate">
            <a:avLst>
              <a:gd name="adj" fmla="val 2104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 sz="2400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5965798" y="1714488"/>
            <a:ext cx="1296987" cy="792162"/>
          </a:xfrm>
          <a:prstGeom prst="homePlate">
            <a:avLst>
              <a:gd name="adj" fmla="val 2104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 sz="240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7262785" y="1714488"/>
            <a:ext cx="1296988" cy="792162"/>
          </a:xfrm>
          <a:prstGeom prst="homePlate">
            <a:avLst>
              <a:gd name="adj" fmla="val 2104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GB" sz="240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85786" y="2589200"/>
            <a:ext cx="1125927" cy="203350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GB" sz="1400"/>
              <a:t>Indication</a:t>
            </a:r>
          </a:p>
          <a:p>
            <a:pPr algn="l">
              <a:buFontTx/>
              <a:buChar char="-"/>
            </a:pPr>
            <a:r>
              <a:rPr lang="en-GB" sz="1400"/>
              <a:t> consumer</a:t>
            </a:r>
          </a:p>
          <a:p>
            <a:pPr algn="l">
              <a:buFontTx/>
              <a:buChar char="-"/>
            </a:pPr>
            <a:r>
              <a:rPr lang="en-GB" sz="1400"/>
              <a:t> competitor</a:t>
            </a:r>
          </a:p>
          <a:p>
            <a:pPr algn="l">
              <a:buFontTx/>
              <a:buChar char="-"/>
            </a:pPr>
            <a:r>
              <a:rPr lang="en-GB" sz="1400"/>
              <a:t> media</a:t>
            </a:r>
          </a:p>
          <a:p>
            <a:pPr algn="l">
              <a:buFontTx/>
              <a:buChar char="-"/>
            </a:pPr>
            <a:endParaRPr lang="en-GB" sz="1400"/>
          </a:p>
          <a:p>
            <a:pPr algn="l"/>
            <a:r>
              <a:rPr lang="en-GB" sz="1400"/>
              <a:t>Project</a:t>
            </a:r>
          </a:p>
          <a:p>
            <a:pPr algn="l"/>
            <a:endParaRPr lang="en-GB" sz="1400"/>
          </a:p>
          <a:p>
            <a:pPr algn="l"/>
            <a:r>
              <a:rPr lang="en-GB" sz="1400"/>
              <a:t>On site</a:t>
            </a:r>
          </a:p>
          <a:p>
            <a:pPr algn="l"/>
            <a:r>
              <a:rPr lang="en-GB" sz="1400"/>
              <a:t>inspection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062615" y="2581263"/>
            <a:ext cx="1366377" cy="246439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GB" sz="1400"/>
              <a:t>Identify</a:t>
            </a:r>
          </a:p>
          <a:p>
            <a:pPr algn="l"/>
            <a:r>
              <a:rPr lang="en-GB" sz="1400"/>
              <a:t>retailer</a:t>
            </a:r>
          </a:p>
          <a:p>
            <a:pPr algn="l"/>
            <a:endParaRPr lang="en-GB" sz="1400"/>
          </a:p>
          <a:p>
            <a:pPr algn="l"/>
            <a:r>
              <a:rPr lang="en-GB" sz="1400"/>
              <a:t>Visit shop</a:t>
            </a:r>
          </a:p>
          <a:p>
            <a:pPr algn="l"/>
            <a:r>
              <a:rPr lang="en-GB" sz="1400"/>
              <a:t>On site inspect</a:t>
            </a:r>
          </a:p>
          <a:p>
            <a:pPr algn="l"/>
            <a:r>
              <a:rPr lang="en-GB" sz="1400"/>
              <a:t>Purchase</a:t>
            </a:r>
          </a:p>
          <a:p>
            <a:pPr algn="l"/>
            <a:endParaRPr lang="en-GB" sz="1400"/>
          </a:p>
          <a:p>
            <a:pPr algn="l"/>
            <a:r>
              <a:rPr lang="en-GB" sz="1400"/>
              <a:t>Open case</a:t>
            </a:r>
          </a:p>
          <a:p>
            <a:pPr algn="l"/>
            <a:r>
              <a:rPr lang="en-GB" sz="1400"/>
              <a:t>Register</a:t>
            </a:r>
          </a:p>
          <a:p>
            <a:pPr algn="l"/>
            <a:endParaRPr lang="en-GB" sz="1400"/>
          </a:p>
          <a:p>
            <a:pPr algn="l"/>
            <a:r>
              <a:rPr lang="en-GB" sz="1400"/>
              <a:t>Order test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379760" y="2582850"/>
            <a:ext cx="1117912" cy="289528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GB" sz="1400" dirty="0"/>
              <a:t>Send prod.</a:t>
            </a:r>
          </a:p>
          <a:p>
            <a:pPr algn="l"/>
            <a:endParaRPr lang="en-GB" sz="1400" dirty="0"/>
          </a:p>
          <a:p>
            <a:pPr algn="l"/>
            <a:r>
              <a:rPr lang="en-GB" sz="1400" dirty="0"/>
              <a:t>Testing by</a:t>
            </a:r>
          </a:p>
          <a:p>
            <a:pPr algn="l"/>
            <a:r>
              <a:rPr lang="en-GB" sz="1400" dirty="0" smtClean="0"/>
              <a:t>Accredited</a:t>
            </a:r>
            <a:endParaRPr lang="en-GB" sz="1400" dirty="0"/>
          </a:p>
          <a:p>
            <a:pPr algn="l"/>
            <a:r>
              <a:rPr lang="en-GB" sz="1400" dirty="0"/>
              <a:t>Body</a:t>
            </a:r>
          </a:p>
          <a:p>
            <a:pPr algn="l"/>
            <a:endParaRPr lang="en-GB" sz="1400" dirty="0"/>
          </a:p>
          <a:p>
            <a:pPr algn="l"/>
            <a:r>
              <a:rPr lang="en-GB" sz="1400" dirty="0"/>
              <a:t>Require</a:t>
            </a:r>
          </a:p>
          <a:p>
            <a:pPr algn="l"/>
            <a:r>
              <a:rPr lang="en-GB" sz="1400" dirty="0"/>
              <a:t>and Review</a:t>
            </a:r>
          </a:p>
          <a:p>
            <a:pPr algn="l"/>
            <a:r>
              <a:rPr lang="en-GB" sz="1400" dirty="0"/>
              <a:t>documents</a:t>
            </a:r>
          </a:p>
          <a:p>
            <a:pPr algn="l"/>
            <a:endParaRPr lang="en-GB" sz="1400" dirty="0"/>
          </a:p>
          <a:p>
            <a:pPr algn="l"/>
            <a:r>
              <a:rPr lang="en-GB" sz="1400" dirty="0"/>
              <a:t>Testing </a:t>
            </a:r>
          </a:p>
          <a:p>
            <a:pPr algn="l"/>
            <a:r>
              <a:rPr lang="en-GB" sz="1400" dirty="0"/>
              <a:t>Report</a:t>
            </a:r>
          </a:p>
          <a:p>
            <a:pPr algn="l"/>
            <a:r>
              <a:rPr lang="en-GB" sz="1400" dirty="0"/>
              <a:t>delivered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4603723" y="2592375"/>
            <a:ext cx="1454542" cy="289528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GB" sz="1400" dirty="0"/>
              <a:t>Nordic Failure</a:t>
            </a:r>
          </a:p>
          <a:p>
            <a:pPr algn="l"/>
            <a:r>
              <a:rPr lang="en-GB" sz="1400" dirty="0"/>
              <a:t>Code List</a:t>
            </a:r>
          </a:p>
          <a:p>
            <a:pPr algn="l"/>
            <a:endParaRPr lang="en-GB" sz="1400" dirty="0"/>
          </a:p>
          <a:p>
            <a:pPr algn="l"/>
            <a:r>
              <a:rPr lang="en-GB" sz="1400" dirty="0"/>
              <a:t>Combination</a:t>
            </a:r>
          </a:p>
          <a:p>
            <a:pPr algn="l"/>
            <a:r>
              <a:rPr lang="en-GB" sz="1400" dirty="0"/>
              <a:t>Effects</a:t>
            </a:r>
          </a:p>
          <a:p>
            <a:pPr algn="l"/>
            <a:endParaRPr lang="en-GB" sz="1400" dirty="0"/>
          </a:p>
          <a:p>
            <a:pPr algn="l"/>
            <a:r>
              <a:rPr lang="en-GB" sz="1400" dirty="0"/>
              <a:t>Distribution</a:t>
            </a:r>
          </a:p>
          <a:p>
            <a:pPr algn="l"/>
            <a:endParaRPr lang="en-GB" sz="1400" dirty="0"/>
          </a:p>
          <a:p>
            <a:pPr algn="l"/>
            <a:r>
              <a:rPr lang="en-GB" sz="1400" dirty="0" smtClean="0"/>
              <a:t>RISK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 smtClean="0"/>
              <a:t>ASSESSMENT</a:t>
            </a:r>
          </a:p>
          <a:p>
            <a:pPr algn="l"/>
            <a:endParaRPr lang="en-GB" sz="1400" dirty="0" smtClean="0"/>
          </a:p>
          <a:p>
            <a:pPr algn="l"/>
            <a:r>
              <a:rPr lang="en-GB" sz="1400" dirty="0" smtClean="0"/>
              <a:t>Communicate</a:t>
            </a:r>
          </a:p>
          <a:p>
            <a:pPr algn="l"/>
            <a:r>
              <a:rPr lang="en-GB" sz="1400" dirty="0" smtClean="0"/>
              <a:t>with counterpart</a:t>
            </a:r>
            <a:endParaRPr lang="en-GB" sz="1400" dirty="0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5967385" y="2582850"/>
            <a:ext cx="1414468" cy="22489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GB" sz="1400"/>
              <a:t>Close Case</a:t>
            </a:r>
          </a:p>
          <a:p>
            <a:pPr algn="l"/>
            <a:endParaRPr lang="en-GB" sz="1400"/>
          </a:p>
          <a:p>
            <a:pPr algn="l"/>
            <a:r>
              <a:rPr lang="en-GB" sz="1400"/>
              <a:t>Close Case</a:t>
            </a:r>
          </a:p>
          <a:p>
            <a:pPr algn="l"/>
            <a:r>
              <a:rPr lang="en-GB" sz="1400"/>
              <a:t>with remark</a:t>
            </a:r>
          </a:p>
          <a:p>
            <a:pPr algn="l"/>
            <a:endParaRPr lang="en-GB" sz="1400"/>
          </a:p>
          <a:p>
            <a:pPr algn="l"/>
            <a:r>
              <a:rPr lang="en-GB" sz="1400"/>
              <a:t>Sales Ban </a:t>
            </a:r>
          </a:p>
          <a:p>
            <a:pPr algn="l">
              <a:buFontTx/>
              <a:buChar char="•"/>
            </a:pPr>
            <a:r>
              <a:rPr lang="en-GB" sz="1400"/>
              <a:t>Further </a:t>
            </a:r>
          </a:p>
          <a:p>
            <a:pPr algn="l"/>
            <a:r>
              <a:rPr lang="en-GB" sz="1400"/>
              <a:t>  manufacturing</a:t>
            </a:r>
          </a:p>
          <a:p>
            <a:pPr algn="l">
              <a:buFontTx/>
              <a:buChar char="•"/>
            </a:pPr>
            <a:r>
              <a:rPr lang="en-GB" sz="1400"/>
              <a:t>Withdrawal</a:t>
            </a:r>
          </a:p>
          <a:p>
            <a:pPr algn="l">
              <a:buFontTx/>
              <a:buChar char="•"/>
            </a:pPr>
            <a:r>
              <a:rPr lang="en-GB" sz="1400"/>
              <a:t>Recall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7267548" y="2579675"/>
            <a:ext cx="1404850" cy="18180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GB" sz="1400" dirty="0" smtClean="0"/>
              <a:t>Appeal is send</a:t>
            </a:r>
            <a:endParaRPr lang="en-GB" sz="1400" dirty="0"/>
          </a:p>
          <a:p>
            <a:pPr algn="l"/>
            <a:r>
              <a:rPr lang="en-GB" sz="1400" dirty="0"/>
              <a:t>to authority</a:t>
            </a:r>
          </a:p>
          <a:p>
            <a:pPr algn="l"/>
            <a:r>
              <a:rPr lang="en-GB" sz="1400" dirty="0"/>
              <a:t>for possible</a:t>
            </a:r>
          </a:p>
          <a:p>
            <a:pPr algn="l"/>
            <a:r>
              <a:rPr lang="en-GB" sz="1400" dirty="0"/>
              <a:t>reconsideration</a:t>
            </a:r>
          </a:p>
          <a:p>
            <a:pPr algn="l"/>
            <a:r>
              <a:rPr lang="en-GB" sz="1400" dirty="0"/>
              <a:t>and further</a:t>
            </a:r>
          </a:p>
          <a:p>
            <a:pPr algn="l"/>
            <a:r>
              <a:rPr lang="en-GB" sz="1400" dirty="0"/>
              <a:t>delivery to</a:t>
            </a:r>
          </a:p>
          <a:p>
            <a:pPr algn="l"/>
            <a:r>
              <a:rPr lang="en-GB" sz="1400" dirty="0" smtClean="0"/>
              <a:t>county admin. </a:t>
            </a:r>
          </a:p>
          <a:p>
            <a:pPr algn="l"/>
            <a:r>
              <a:rPr lang="en-GB" sz="1400" dirty="0" smtClean="0"/>
              <a:t>court</a:t>
            </a:r>
            <a:endParaRPr lang="en-GB" sz="1400" dirty="0"/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825473" y="1930388"/>
            <a:ext cx="845401" cy="34073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sz="1600" b="1" dirty="0"/>
              <a:t>Initiate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2082773" y="1930388"/>
            <a:ext cx="1167605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sz="1600" b="1" dirty="0"/>
              <a:t>Purchase</a:t>
            </a:r>
            <a:r>
              <a:rPr lang="en-GB" sz="1800" b="1" dirty="0"/>
              <a:t> 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3360710" y="1643050"/>
            <a:ext cx="1241343" cy="83317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GB" sz="1600" b="1" dirty="0"/>
              <a:t>Testing,</a:t>
            </a:r>
          </a:p>
          <a:p>
            <a:pPr algn="l"/>
            <a:r>
              <a:rPr lang="en-GB" sz="1600" b="1" dirty="0"/>
              <a:t>Document </a:t>
            </a:r>
          </a:p>
          <a:p>
            <a:pPr algn="l"/>
            <a:r>
              <a:rPr lang="en-GB" sz="1600" b="1" dirty="0"/>
              <a:t>review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4600548" y="1811325"/>
            <a:ext cx="1355156" cy="58695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GB" sz="1600" b="1" dirty="0"/>
              <a:t>Risk</a:t>
            </a:r>
          </a:p>
          <a:p>
            <a:pPr algn="l"/>
            <a:r>
              <a:rPr lang="en-GB" sz="1600" b="1" dirty="0"/>
              <a:t>assessment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6026123" y="1930388"/>
            <a:ext cx="1036159" cy="34073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sz="1600" b="1" dirty="0"/>
              <a:t>Decision</a:t>
            </a:r>
            <a:endParaRPr lang="en-GB" sz="1800" b="1" dirty="0"/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7294535" y="1733538"/>
            <a:ext cx="1048983" cy="58695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sz="1600" b="1" dirty="0"/>
              <a:t>Potential</a:t>
            </a:r>
            <a:endParaRPr lang="en-GB" sz="1800" b="1" dirty="0"/>
          </a:p>
          <a:p>
            <a:r>
              <a:rPr lang="en-GB" sz="1600" b="1" dirty="0" smtClean="0"/>
              <a:t>appeal</a:t>
            </a:r>
            <a:endParaRPr lang="en-GB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AN EXAMPLE –</a:t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3600" b="1" dirty="0" smtClean="0">
                <a:latin typeface="Arial Black" pitchFamily="34" charset="0"/>
              </a:rPr>
              <a:t>WHIRLPOOLS</a:t>
            </a:r>
          </a:p>
        </p:txBody>
      </p:sp>
      <p:pic>
        <p:nvPicPr>
          <p:cNvPr id="25" name="Picture 4" descr="PICT359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57301" y="2214554"/>
            <a:ext cx="3352800" cy="2514600"/>
          </a:xfrm>
          <a:noFill/>
          <a:ln w="38100" cmpd="dbl">
            <a:solidFill>
              <a:schemeClr val="tx1"/>
            </a:solidFill>
          </a:ln>
        </p:spPr>
      </p:pic>
      <p:pic>
        <p:nvPicPr>
          <p:cNvPr id="26" name="Picture 12" descr="PICT41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886351" y="2214554"/>
            <a:ext cx="3400425" cy="2514600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AN EXAMPLE –</a:t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3600" b="1" dirty="0" smtClean="0">
                <a:latin typeface="Arial Black" pitchFamily="34" charset="0"/>
              </a:rPr>
              <a:t>WHIRLPOOLS</a:t>
            </a:r>
          </a:p>
        </p:txBody>
      </p:sp>
      <p:pic>
        <p:nvPicPr>
          <p:cNvPr id="7" name="Platshållare för innehåll 6" descr="PICT35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8" name="Ellips 7"/>
          <p:cNvSpPr/>
          <p:nvPr/>
        </p:nvSpPr>
        <p:spPr bwMode="auto">
          <a:xfrm flipV="1">
            <a:off x="3857620" y="3071810"/>
            <a:ext cx="1057276" cy="137161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36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Elsäkerhetsverket\Bilder\PICT3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00174"/>
            <a:ext cx="6135702" cy="4601777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AN EXAMPLE –</a:t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3600" b="1" dirty="0" smtClean="0">
                <a:latin typeface="Arial Black" pitchFamily="34" charset="0"/>
              </a:rPr>
              <a:t>WHIRLPOOLS</a:t>
            </a:r>
          </a:p>
        </p:txBody>
      </p:sp>
      <p:sp>
        <p:nvSpPr>
          <p:cNvPr id="8" name="Ellips 7"/>
          <p:cNvSpPr/>
          <p:nvPr/>
        </p:nvSpPr>
        <p:spPr bwMode="auto">
          <a:xfrm flipV="1">
            <a:off x="4857752" y="1714488"/>
            <a:ext cx="1057276" cy="137161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36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 Black" pitchFamily="34" charset="0"/>
              <a:cs typeface="Arial" charset="0"/>
            </a:endParaRPr>
          </a:p>
        </p:txBody>
      </p:sp>
      <p:sp>
        <p:nvSpPr>
          <p:cNvPr id="9" name="Ellips 8"/>
          <p:cNvSpPr/>
          <p:nvPr/>
        </p:nvSpPr>
        <p:spPr bwMode="auto">
          <a:xfrm flipV="1">
            <a:off x="5229236" y="3057516"/>
            <a:ext cx="1057276" cy="137161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36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sv-SE" smtClean="0"/>
              <a:t>Mikael Schmidt | www.elsakerhetsverket.se | 2009-09-03</a:t>
            </a:r>
            <a:endParaRPr lang="sv-SE"/>
          </a:p>
        </p:txBody>
      </p:sp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113" y="260350"/>
            <a:ext cx="5627687" cy="1143000"/>
          </a:xfrm>
        </p:spPr>
        <p:txBody>
          <a:bodyPr/>
          <a:lstStyle/>
          <a:p>
            <a:pPr eaLnBrk="1" hangingPunct="1"/>
            <a:r>
              <a:rPr lang="sv-SE" sz="3600" b="1" dirty="0" smtClean="0">
                <a:latin typeface="Arial Black" pitchFamily="34" charset="0"/>
              </a:rPr>
              <a:t>AN EXAMPLE - WHIRLPOOL</a:t>
            </a:r>
          </a:p>
        </p:txBody>
      </p:sp>
      <p:pic>
        <p:nvPicPr>
          <p:cNvPr id="16388" name="Picture 7" descr="Profilbild_slinga_PP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-9485"/>
            <a:ext cx="2701925" cy="615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2928926" y="2065334"/>
            <a:ext cx="6000792" cy="3578244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THREE MAIN ERRORS:</a:t>
            </a:r>
            <a:endParaRPr lang="en-GB" sz="2400" b="1" dirty="0" smtClean="0"/>
          </a:p>
          <a:p>
            <a:pPr marL="0" indent="0">
              <a:buFontTx/>
              <a:buChar char="•"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1. Earth cable not connected</a:t>
            </a:r>
          </a:p>
          <a:p>
            <a:pPr marL="0" indent="0">
              <a:buFontTx/>
              <a:buChar char="•"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2. Several cords through tightening coupler</a:t>
            </a:r>
          </a:p>
          <a:p>
            <a:pPr marL="0" indent="0">
              <a:buFontTx/>
              <a:buChar char="•"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3. Delivered with plug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AN EXAMPLE –</a:t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3600" b="1" dirty="0" smtClean="0">
                <a:latin typeface="Arial Black" pitchFamily="34" charset="0"/>
              </a:rPr>
              <a:t>WHIRLPOOLS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85786" y="1785926"/>
            <a:ext cx="75724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Twenty (20) whirlpools tested and inspected: 75 % Sales Ban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Lack of marking, 80 %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Erroneous manuals, 70 %	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Plug on connection cable, 50 %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No cord fixing, 80 %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Leakage into live parts, 65 %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Incomplete earth connections, 35 %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INTENTION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1600200"/>
            <a:ext cx="7931150" cy="4525963"/>
          </a:xfrm>
        </p:spPr>
        <p:txBody>
          <a:bodyPr/>
          <a:lstStyle/>
          <a:p>
            <a:pPr eaLnBrk="1" hangingPunct="1"/>
            <a:r>
              <a:rPr lang="en-GB" sz="2800" smtClean="0"/>
              <a:t>To describe the framework for market surveillance in EU and its application in one memberstate, Sweden.</a:t>
            </a:r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To give a hint of the importance of accredited test laboratories.</a:t>
            </a:r>
          </a:p>
          <a:p>
            <a:pPr eaLnBrk="1" hangingPunct="1"/>
            <a:endParaRPr lang="en-GB" sz="2800" smtClean="0"/>
          </a:p>
          <a:p>
            <a:pPr eaLnBrk="1" hangingPunct="1"/>
            <a:r>
              <a:rPr lang="en-GB" sz="2800" smtClean="0"/>
              <a:t>To describe one way of implementing market surveillance on a national basis.</a:t>
            </a:r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  <a:p>
            <a:pPr eaLnBrk="1" hangingPunct="1"/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AN EXAMPLE –</a:t>
            </a:r>
            <a:br>
              <a:rPr lang="en-GB" sz="3600" b="1" dirty="0" smtClean="0">
                <a:latin typeface="Arial Black" pitchFamily="34" charset="0"/>
              </a:rPr>
            </a:br>
            <a:r>
              <a:rPr lang="en-GB" sz="3600" b="1" dirty="0" smtClean="0">
                <a:latin typeface="Arial Black" pitchFamily="34" charset="0"/>
              </a:rPr>
              <a:t>WHIRLPOOLS FOLLOW UP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34" y="1785926"/>
            <a:ext cx="842968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+mn-lt"/>
                <a:cs typeface="+mn-cs"/>
              </a:rPr>
              <a:t>Spring 2008 we made a follow up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Result:</a:t>
            </a:r>
            <a:r>
              <a:rPr lang="en-GB" sz="2400" kern="0" dirty="0" smtClean="0">
                <a:latin typeface="+mn-lt"/>
                <a:cs typeface="+mn-cs"/>
              </a:rPr>
              <a:t> 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 smtClean="0">
                <a:latin typeface="+mn-lt"/>
                <a:cs typeface="+mn-cs"/>
              </a:rPr>
              <a:t>Some remarks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 smtClean="0">
                <a:latin typeface="+mn-lt"/>
                <a:cs typeface="+mn-cs"/>
              </a:rPr>
              <a:t>No sales ban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  <a:buFontTx/>
              <a:buChar char="•"/>
              <a:defRPr/>
            </a:pPr>
            <a:endParaRPr lang="en-GB" sz="2400" kern="0" dirty="0" smtClean="0">
              <a:latin typeface="+mn-lt"/>
              <a:cs typeface="+mn-cs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GB" sz="2400" kern="0" dirty="0" smtClean="0">
                <a:latin typeface="+mn-lt"/>
                <a:cs typeface="+mn-cs"/>
              </a:rPr>
              <a:t>DOES MARKET SURVEILLANCE MAKES DIFFERENCE?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SOME STATISTICS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66808" y="1389076"/>
            <a:ext cx="7920034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Approx. 90 000 different types of products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Inspection of approx 6 000 products per year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Testing 300 – 400 products per year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Approx.  </a:t>
            </a:r>
            <a:r>
              <a:rPr lang="en-GB" sz="2800" kern="0" dirty="0" smtClean="0">
                <a:latin typeface="+mn-lt"/>
                <a:cs typeface="+mn-cs"/>
              </a:rPr>
              <a:t>25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% Sales Ban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SOME STATISTICS</a:t>
            </a:r>
          </a:p>
        </p:txBody>
      </p:sp>
      <p:graphicFrame>
        <p:nvGraphicFramePr>
          <p:cNvPr id="6" name="Chart 1"/>
          <p:cNvGraphicFramePr>
            <a:graphicFrameLocks/>
          </p:cNvGraphicFramePr>
          <p:nvPr/>
        </p:nvGraphicFramePr>
        <p:xfrm>
          <a:off x="285720" y="2071679"/>
          <a:ext cx="8358246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latin typeface="Arial Black" pitchFamily="34" charset="0"/>
              </a:rPr>
              <a:t>THANKS FOR LISTENING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66808" y="1389076"/>
            <a:ext cx="7920034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2800" kern="0" dirty="0" smtClean="0"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ANY 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LAYOUT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1600200"/>
            <a:ext cx="7931150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GB" sz="2800" smtClean="0"/>
              <a:t>Europe and the EU (EEA)</a:t>
            </a:r>
          </a:p>
          <a:p>
            <a:pPr eaLnBrk="1" hangingPunct="1">
              <a:lnSpc>
                <a:spcPct val="150000"/>
              </a:lnSpc>
            </a:pPr>
            <a:r>
              <a:rPr lang="en-GB" sz="2800" smtClean="0"/>
              <a:t>EU Directives and the New Approach</a:t>
            </a:r>
          </a:p>
          <a:p>
            <a:pPr eaLnBrk="1" hangingPunct="1">
              <a:lnSpc>
                <a:spcPct val="150000"/>
              </a:lnSpc>
            </a:pPr>
            <a:r>
              <a:rPr lang="en-GB" sz="2800" smtClean="0"/>
              <a:t>LVD – Low Voltage Directive</a:t>
            </a:r>
          </a:p>
          <a:p>
            <a:pPr eaLnBrk="1" hangingPunct="1">
              <a:lnSpc>
                <a:spcPct val="150000"/>
              </a:lnSpc>
            </a:pPr>
            <a:r>
              <a:rPr lang="en-GB" sz="2800" smtClean="0"/>
              <a:t>Market surveillance applied in Sweden</a:t>
            </a:r>
          </a:p>
          <a:p>
            <a:pPr eaLnBrk="1" hangingPunct="1">
              <a:lnSpc>
                <a:spcPct val="150000"/>
              </a:lnSpc>
            </a:pPr>
            <a:r>
              <a:rPr lang="en-GB" sz="2800" smtClean="0"/>
              <a:t>Market Surveillance for electrical equipment</a:t>
            </a:r>
          </a:p>
          <a:p>
            <a:pPr eaLnBrk="1" hangingPunct="1">
              <a:lnSpc>
                <a:spcPct val="150000"/>
              </a:lnSpc>
            </a:pPr>
            <a:r>
              <a:rPr lang="en-GB" sz="2800" smtClean="0"/>
              <a:t>Practical example</a:t>
            </a:r>
          </a:p>
          <a:p>
            <a:pPr eaLnBrk="1" hangingPunct="1">
              <a:lnSpc>
                <a:spcPct val="150000"/>
              </a:lnSpc>
            </a:pPr>
            <a:endParaRPr lang="en-GB" sz="2800" smtClean="0"/>
          </a:p>
          <a:p>
            <a:pPr eaLnBrk="1" hangingPunct="1">
              <a:lnSpc>
                <a:spcPct val="150000"/>
              </a:lnSpc>
            </a:pP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EUROPE - EU</a:t>
            </a:r>
          </a:p>
        </p:txBody>
      </p:sp>
      <p:pic>
        <p:nvPicPr>
          <p:cNvPr id="5" name="Bildobjekt 4" descr="EC-EU-enlargement_animatio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1190644"/>
            <a:ext cx="6477000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INSTITUTIONS IN THE EU</a:t>
            </a:r>
          </a:p>
        </p:txBody>
      </p:sp>
      <p:grpSp>
        <p:nvGrpSpPr>
          <p:cNvPr id="10" name="Grupp 9"/>
          <p:cNvGrpSpPr/>
          <p:nvPr/>
        </p:nvGrpSpPr>
        <p:grpSpPr>
          <a:xfrm>
            <a:off x="1500166" y="1785926"/>
            <a:ext cx="6143668" cy="3500462"/>
            <a:chOff x="1500166" y="1785926"/>
            <a:chExt cx="6143668" cy="3500462"/>
          </a:xfrm>
        </p:grpSpPr>
        <p:sp>
          <p:nvSpPr>
            <p:cNvPr id="9" name="Vänster-höger-upp 8"/>
            <p:cNvSpPr/>
            <p:nvPr/>
          </p:nvSpPr>
          <p:spPr bwMode="auto">
            <a:xfrm>
              <a:off x="3786182" y="3143248"/>
              <a:ext cx="1500198" cy="1857388"/>
            </a:xfrm>
            <a:prstGeom prst="leftRightUpArrow">
              <a:avLst>
                <a:gd name="adj1" fmla="val 12466"/>
                <a:gd name="adj2" fmla="val 25000"/>
                <a:gd name="adj3" fmla="val 2500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3600" b="1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 Black" pitchFamily="34" charset="0"/>
                <a:cs typeface="Arial" charset="0"/>
              </a:endParaRPr>
            </a:p>
          </p:txBody>
        </p:sp>
        <p:sp>
          <p:nvSpPr>
            <p:cNvPr id="6" name="Rektangel med rundade hörn 5"/>
            <p:cNvSpPr/>
            <p:nvPr/>
          </p:nvSpPr>
          <p:spPr bwMode="auto">
            <a:xfrm>
              <a:off x="3428992" y="1785926"/>
              <a:ext cx="2286016" cy="135732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b="1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 Black" pitchFamily="34" charset="0"/>
                  <a:cs typeface="Arial" charset="0"/>
                </a:rPr>
                <a:t>European Commission –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b="1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 Black" pitchFamily="34" charset="0"/>
                  <a:cs typeface="Arial" charset="0"/>
                </a:rPr>
                <a:t>Executive </a:t>
              </a:r>
            </a:p>
          </p:txBody>
        </p:sp>
        <p:sp>
          <p:nvSpPr>
            <p:cNvPr id="7" name="Rektangel med rundade hörn 6"/>
            <p:cNvSpPr/>
            <p:nvPr/>
          </p:nvSpPr>
          <p:spPr bwMode="auto">
            <a:xfrm>
              <a:off x="1500166" y="3929066"/>
              <a:ext cx="2286016" cy="1357322"/>
            </a:xfrm>
            <a:prstGeom prst="roundRect">
              <a:avLst/>
            </a:prstGeom>
            <a:solidFill>
              <a:srgbClr val="66990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b="1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 Black" pitchFamily="34" charset="0"/>
                  <a:cs typeface="Arial" charset="0"/>
                </a:rPr>
                <a:t>European Parlament –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normalizeH="0" baseline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 Black" pitchFamily="34" charset="0"/>
                  <a:cs typeface="Arial" charset="0"/>
                </a:rPr>
                <a:t>Political</a:t>
              </a:r>
            </a:p>
          </p:txBody>
        </p:sp>
        <p:sp>
          <p:nvSpPr>
            <p:cNvPr id="8" name="Rektangel med rundade hörn 7"/>
            <p:cNvSpPr/>
            <p:nvPr/>
          </p:nvSpPr>
          <p:spPr bwMode="auto">
            <a:xfrm>
              <a:off x="5286380" y="3929066"/>
              <a:ext cx="2357454" cy="1357322"/>
            </a:xfrm>
            <a:prstGeom prst="roundRect">
              <a:avLst/>
            </a:prstGeom>
            <a:solidFill>
              <a:srgbClr val="FF6600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2000" b="1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 Black" pitchFamily="34" charset="0"/>
                  <a:cs typeface="Arial" charset="0"/>
                </a:rPr>
                <a:t>European Council –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normalizeH="0" baseline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 Black" pitchFamily="34" charset="0"/>
                  <a:cs typeface="Arial" charset="0"/>
                </a:rPr>
                <a:t>Governmental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FOUR FREEDOMS OF EU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1600200"/>
            <a:ext cx="7931150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GB" sz="2800" smtClean="0"/>
              <a:t>Free movement of </a:t>
            </a:r>
          </a:p>
          <a:p>
            <a:pPr lvl="1">
              <a:lnSpc>
                <a:spcPct val="150000"/>
              </a:lnSpc>
            </a:pPr>
            <a:r>
              <a:rPr lang="en-GB" sz="2400" smtClean="0"/>
              <a:t>People</a:t>
            </a:r>
          </a:p>
          <a:p>
            <a:pPr lvl="1">
              <a:lnSpc>
                <a:spcPct val="150000"/>
              </a:lnSpc>
            </a:pPr>
            <a:r>
              <a:rPr lang="en-GB" sz="2400" smtClean="0"/>
              <a:t>Capital</a:t>
            </a:r>
          </a:p>
          <a:p>
            <a:pPr lvl="1">
              <a:lnSpc>
                <a:spcPct val="150000"/>
              </a:lnSpc>
            </a:pPr>
            <a:r>
              <a:rPr lang="en-GB" sz="2400" b="1" smtClean="0"/>
              <a:t>Goods</a:t>
            </a:r>
          </a:p>
          <a:p>
            <a:pPr lvl="1">
              <a:lnSpc>
                <a:spcPct val="150000"/>
              </a:lnSpc>
            </a:pPr>
            <a:r>
              <a:rPr lang="en-GB" sz="2400" smtClean="0"/>
              <a:t>Services</a:t>
            </a:r>
          </a:p>
          <a:p>
            <a:pPr eaLnBrk="1" hangingPunct="1">
              <a:lnSpc>
                <a:spcPct val="150000"/>
              </a:lnSpc>
            </a:pPr>
            <a:endParaRPr lang="en-GB" sz="2800" smtClean="0"/>
          </a:p>
          <a:p>
            <a:pPr eaLnBrk="1" hangingPunct="1">
              <a:lnSpc>
                <a:spcPct val="150000"/>
              </a:lnSpc>
            </a:pP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FREE MOVMENT OF GOODS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1600200"/>
            <a:ext cx="793115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800" smtClean="0"/>
              <a:t>The purpose is to</a:t>
            </a:r>
          </a:p>
          <a:p>
            <a:pPr lvl="1"/>
            <a:r>
              <a:rPr lang="en-GB" sz="2400" smtClean="0"/>
              <a:t>increase the market</a:t>
            </a:r>
          </a:p>
          <a:p>
            <a:pPr lvl="1"/>
            <a:r>
              <a:rPr lang="en-GB" sz="2400" smtClean="0"/>
              <a:t>equalize the competition</a:t>
            </a:r>
          </a:p>
          <a:p>
            <a:pPr lvl="1"/>
            <a:r>
              <a:rPr lang="en-GB" sz="2400" smtClean="0"/>
              <a:t>protect consumers and users</a:t>
            </a:r>
          </a:p>
          <a:p>
            <a:pPr eaLnBrk="1" hangingPunct="1">
              <a:lnSpc>
                <a:spcPct val="150000"/>
              </a:lnSpc>
            </a:pPr>
            <a:r>
              <a:rPr lang="en-GB" sz="2800" smtClean="0"/>
              <a:t>Free movement of goods is defined by</a:t>
            </a:r>
          </a:p>
          <a:p>
            <a:pPr lvl="1"/>
            <a:r>
              <a:rPr lang="en-GB" sz="2400" smtClean="0"/>
              <a:t>Rome treaty (1957)</a:t>
            </a:r>
          </a:p>
          <a:p>
            <a:pPr lvl="1"/>
            <a:r>
              <a:rPr lang="en-GB" sz="2400" smtClean="0"/>
              <a:t>New Approach (1985)</a:t>
            </a:r>
          </a:p>
          <a:p>
            <a:pPr lvl="1"/>
            <a:r>
              <a:rPr lang="en-GB" sz="2400" smtClean="0"/>
              <a:t>EU-directives</a:t>
            </a:r>
            <a:endParaRPr lang="en-GB" smtClean="0"/>
          </a:p>
          <a:p>
            <a:pPr eaLnBrk="1" hangingPunct="1">
              <a:lnSpc>
                <a:spcPct val="150000"/>
              </a:lnSpc>
            </a:pP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GB" smtClean="0"/>
              <a:t>Mikael Schmidt | www.elsakerhetsverket.se | 2009-09-03</a:t>
            </a:r>
            <a:endParaRPr lang="en-GB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>
                <a:latin typeface="Arial Black" pitchFamily="34" charset="0"/>
              </a:rPr>
              <a:t>NEW APPROACH</a:t>
            </a:r>
          </a:p>
        </p:txBody>
      </p:sp>
      <p:sp>
        <p:nvSpPr>
          <p:cNvPr id="7" name="Rectangle 7"/>
          <p:cNvSpPr txBox="1">
            <a:spLocks noChangeArrowheads="1"/>
          </p:cNvSpPr>
          <p:nvPr/>
        </p:nvSpPr>
        <p:spPr bwMode="auto">
          <a:xfrm>
            <a:off x="142844" y="2287579"/>
            <a:ext cx="4176713" cy="189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Prior Approval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Governmental certification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Detail regulation in directive and law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800" b="0" i="0" u="none" strike="noStrike" kern="0" cap="none" spc="0" normalizeH="0" baseline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National markings (S-mark in Sweden)</a:t>
            </a:r>
          </a:p>
        </p:txBody>
      </p:sp>
      <p:sp>
        <p:nvSpPr>
          <p:cNvPr id="8" name="Rectangle 8"/>
          <p:cNvSpPr txBox="1">
            <a:spLocks noChangeArrowheads="1"/>
          </p:cNvSpPr>
          <p:nvPr/>
        </p:nvSpPr>
        <p:spPr>
          <a:xfrm>
            <a:off x="4606894" y="2287579"/>
            <a:ext cx="4392613" cy="18938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 Surveillance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Self certification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Safety regulations in directive and law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Detail regulations in Standards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 European mark (CE-mark)</a:t>
            </a: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214282" y="4448166"/>
            <a:ext cx="83534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lIns="90000" tIns="46800" rIns="90000" bIns="46800"/>
          <a:lstStyle/>
          <a:p>
            <a:endParaRPr lang="en-GB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462432" y="2143116"/>
            <a:ext cx="0" cy="3097213"/>
          </a:xfrm>
          <a:prstGeom prst="line">
            <a:avLst/>
          </a:prstGeom>
          <a:noFill/>
          <a:ln w="127000">
            <a:solidFill>
              <a:srgbClr val="CC3300"/>
            </a:solidFill>
            <a:round/>
            <a:headEnd/>
            <a:tailEnd/>
          </a:ln>
        </p:spPr>
        <p:txBody>
          <a:bodyPr wrap="none" lIns="90000" tIns="46800" rIns="90000" bIns="46800"/>
          <a:lstStyle/>
          <a:p>
            <a:endParaRPr lang="en-GB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113182" y="5203816"/>
            <a:ext cx="752427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GB" sz="2000"/>
              <a:t>1985</a:t>
            </a:r>
          </a:p>
        </p:txBody>
      </p:sp>
      <p:pic>
        <p:nvPicPr>
          <p:cNvPr id="12" name="Picture 9" descr="s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0407" y="4592629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180px-Ce-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3882" y="4664066"/>
            <a:ext cx="871537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ELS_eng">
  <a:themeElements>
    <a:clrScheme name="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formgivning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36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 Black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36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 Black" pitchFamily="34" charset="0"/>
            <a:cs typeface="Arial" charset="0"/>
          </a:defRPr>
        </a:defPPr>
      </a:lstStyle>
    </a:ln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andardformgivning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formgivning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ELS_eng</Template>
  <TotalTime>3374</TotalTime>
  <Words>1033</Words>
  <Application>Microsoft Office PowerPoint</Application>
  <PresentationFormat>Bildspel på skärmen (4:3)</PresentationFormat>
  <Paragraphs>326</Paragraphs>
  <Slides>33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33</vt:i4>
      </vt:variant>
    </vt:vector>
  </HeadingPairs>
  <TitlesOfParts>
    <vt:vector size="34" baseType="lpstr">
      <vt:lpstr>ELS_eng</vt:lpstr>
      <vt:lpstr>Bild 1</vt:lpstr>
      <vt:lpstr>Bild 2</vt:lpstr>
      <vt:lpstr>INTENTION</vt:lpstr>
      <vt:lpstr>LAYOUT</vt:lpstr>
      <vt:lpstr>EUROPE - EU</vt:lpstr>
      <vt:lpstr>INSTITUTIONS IN THE EU</vt:lpstr>
      <vt:lpstr>FOUR FREEDOMS OF EU</vt:lpstr>
      <vt:lpstr>FREE MOVMENT OF GOODS</vt:lpstr>
      <vt:lpstr>NEW APPROACH</vt:lpstr>
      <vt:lpstr>PROCEDURE FOR ADOPTION OF DIRECTIVES</vt:lpstr>
      <vt:lpstr>NEW APPROACH DIRECTIVES</vt:lpstr>
      <vt:lpstr>LOW VOLTAGE DIRECTIVE – LVD 2006/95/EC</vt:lpstr>
      <vt:lpstr>NATIONAL LEGISLATION – INCORPORATION OF DIRECTIVES</vt:lpstr>
      <vt:lpstr>STANDARDS</vt:lpstr>
      <vt:lpstr>DIRCECTIVE VS. STANDARDS</vt:lpstr>
      <vt:lpstr>Bild 16</vt:lpstr>
      <vt:lpstr>LIST OF HARMONISED STANDARDS UNDER LVD</vt:lpstr>
      <vt:lpstr>NEW APPROACH -  NEW LEGISLATION FRAMEWORK</vt:lpstr>
      <vt:lpstr>ACCREDITATION</vt:lpstr>
      <vt:lpstr>MARKET SURVEILLANCE</vt:lpstr>
      <vt:lpstr>MARKET SURVEILLANCE  IN SWEDEN</vt:lpstr>
      <vt:lpstr>MARKET SURVEILLANCE before 1 Jan 2010  product lifecycle</vt:lpstr>
      <vt:lpstr>MARKET SURVEILLANCE after 1 Jan 2010  product lifecycle</vt:lpstr>
      <vt:lpstr>MARKET SURVEILLANCE</vt:lpstr>
      <vt:lpstr>AN EXAMPLE – WHIRLPOOLS</vt:lpstr>
      <vt:lpstr>AN EXAMPLE – WHIRLPOOLS</vt:lpstr>
      <vt:lpstr>AN EXAMPLE – WHIRLPOOLS</vt:lpstr>
      <vt:lpstr>AN EXAMPLE - WHIRLPOOL</vt:lpstr>
      <vt:lpstr>AN EXAMPLE – WHIRLPOOLS</vt:lpstr>
      <vt:lpstr>AN EXAMPLE – WHIRLPOOLS FOLLOW UP</vt:lpstr>
      <vt:lpstr>SOME STATISTICS</vt:lpstr>
      <vt:lpstr>SOME STATISTICS</vt:lpstr>
      <vt:lpstr>THANKS FOR LISTENING</vt:lpstr>
    </vt:vector>
  </TitlesOfParts>
  <Company>Elsäkerhetsverket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Mikael Schmidt</dc:creator>
  <cp:lastModifiedBy>Mikael Schmidt</cp:lastModifiedBy>
  <cp:revision>170</cp:revision>
  <dcterms:created xsi:type="dcterms:W3CDTF">2009-08-19T09:22:21Z</dcterms:created>
  <dcterms:modified xsi:type="dcterms:W3CDTF">2009-09-03T18:10:46Z</dcterms:modified>
</cp:coreProperties>
</file>